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50" r:id="rId2"/>
    <p:sldId id="352" r:id="rId3"/>
    <p:sldId id="353" r:id="rId4"/>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48476-35B3-A5E2-60A0-29B740482FB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L"/>
          </a:p>
        </p:txBody>
      </p:sp>
      <p:sp>
        <p:nvSpPr>
          <p:cNvPr id="3" name="Subtitle 2">
            <a:extLst>
              <a:ext uri="{FF2B5EF4-FFF2-40B4-BE49-F238E27FC236}">
                <a16:creationId xmlns:a16="http://schemas.microsoft.com/office/drawing/2014/main" id="{58A683BC-95EB-A157-CC57-4AB43BE6C5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L"/>
          </a:p>
        </p:txBody>
      </p:sp>
      <p:sp>
        <p:nvSpPr>
          <p:cNvPr id="4" name="Date Placeholder 3">
            <a:extLst>
              <a:ext uri="{FF2B5EF4-FFF2-40B4-BE49-F238E27FC236}">
                <a16:creationId xmlns:a16="http://schemas.microsoft.com/office/drawing/2014/main" id="{2E88B9AC-92AD-ECA2-6F25-CC0B9858D31B}"/>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5" name="Footer Placeholder 4">
            <a:extLst>
              <a:ext uri="{FF2B5EF4-FFF2-40B4-BE49-F238E27FC236}">
                <a16:creationId xmlns:a16="http://schemas.microsoft.com/office/drawing/2014/main" id="{951764DB-2B65-DA99-720B-5DF28680F9FE}"/>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D4D53574-BB9A-FE0E-0E32-6F5377AC54F6}"/>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68571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DF5D-8DB8-3EB2-0571-2963AD51A6EC}"/>
              </a:ext>
            </a:extLst>
          </p:cNvPr>
          <p:cNvSpPr>
            <a:spLocks noGrp="1"/>
          </p:cNvSpPr>
          <p:nvPr>
            <p:ph type="title"/>
          </p:nvPr>
        </p:nvSpPr>
        <p:spPr/>
        <p:txBody>
          <a:bodyPr/>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55A8D70A-D819-56D3-0119-970434558C4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ADC36624-F713-ED93-2D11-F1220604626F}"/>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5" name="Footer Placeholder 4">
            <a:extLst>
              <a:ext uri="{FF2B5EF4-FFF2-40B4-BE49-F238E27FC236}">
                <a16:creationId xmlns:a16="http://schemas.microsoft.com/office/drawing/2014/main" id="{6F12CDDE-AFDE-4875-02CD-11AC61CC030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61E94308-490A-EF1A-2B55-5E3370E718F5}"/>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295686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1D286-6FF0-6161-B6AB-1D2447E37F2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7C5601CC-BC22-D163-1525-09734C8180B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2A6E4813-2B46-CC99-64E3-0B147EA0230D}"/>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5" name="Footer Placeholder 4">
            <a:extLst>
              <a:ext uri="{FF2B5EF4-FFF2-40B4-BE49-F238E27FC236}">
                <a16:creationId xmlns:a16="http://schemas.microsoft.com/office/drawing/2014/main" id="{47AB4106-1D1F-860A-69D9-E81725311D04}"/>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D73FA7AA-26C0-72F0-6A0D-E036670FC838}"/>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6891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5A08A-5B5E-C014-4F26-2F2816FA1D18}"/>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4B2C49D4-BB1D-6157-64D9-6A1F05D069F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00BB576E-C849-BE31-1771-0228CC307024}"/>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5" name="Footer Placeholder 4">
            <a:extLst>
              <a:ext uri="{FF2B5EF4-FFF2-40B4-BE49-F238E27FC236}">
                <a16:creationId xmlns:a16="http://schemas.microsoft.com/office/drawing/2014/main" id="{902902AE-E4A3-3662-2968-275235F8380A}"/>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AD2B24BB-DC83-3E81-4A67-8FA2580ACAA5}"/>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261794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E76C-23C9-B337-6939-6421022AA01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L"/>
          </a:p>
        </p:txBody>
      </p:sp>
      <p:sp>
        <p:nvSpPr>
          <p:cNvPr id="3" name="Text Placeholder 2">
            <a:extLst>
              <a:ext uri="{FF2B5EF4-FFF2-40B4-BE49-F238E27FC236}">
                <a16:creationId xmlns:a16="http://schemas.microsoft.com/office/drawing/2014/main" id="{AD550B52-928D-0C7D-D3D6-251286FAAA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0570E10-BE5F-8E8C-B8AD-BD9F822A98CB}"/>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5" name="Footer Placeholder 4">
            <a:extLst>
              <a:ext uri="{FF2B5EF4-FFF2-40B4-BE49-F238E27FC236}">
                <a16:creationId xmlns:a16="http://schemas.microsoft.com/office/drawing/2014/main" id="{24430EF0-C86C-E451-DCF0-FC49EBFAE65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88DDCCDB-9198-A515-F7C1-E398A5E187A1}"/>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283720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0FB48-46B8-49DF-55C0-DDCA5C885BE3}"/>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B18087C8-D5A2-C4A1-B8F2-351FB74E03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Content Placeholder 3">
            <a:extLst>
              <a:ext uri="{FF2B5EF4-FFF2-40B4-BE49-F238E27FC236}">
                <a16:creationId xmlns:a16="http://schemas.microsoft.com/office/drawing/2014/main" id="{F17B992C-214F-AD7C-8EA6-EE4FD7AEC42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Date Placeholder 4">
            <a:extLst>
              <a:ext uri="{FF2B5EF4-FFF2-40B4-BE49-F238E27FC236}">
                <a16:creationId xmlns:a16="http://schemas.microsoft.com/office/drawing/2014/main" id="{B8852DD1-D41F-1CB0-28C5-9490990EA860}"/>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6" name="Footer Placeholder 5">
            <a:extLst>
              <a:ext uri="{FF2B5EF4-FFF2-40B4-BE49-F238E27FC236}">
                <a16:creationId xmlns:a16="http://schemas.microsoft.com/office/drawing/2014/main" id="{942848EA-221D-22AB-747F-06C80806A92B}"/>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2C94273E-C54F-682E-AFC4-2FEB82AB1E5B}"/>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267810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4B427-68A4-605C-D3DB-04175A98C216}"/>
              </a:ext>
            </a:extLst>
          </p:cNvPr>
          <p:cNvSpPr>
            <a:spLocks noGrp="1"/>
          </p:cNvSpPr>
          <p:nvPr>
            <p:ph type="title"/>
          </p:nvPr>
        </p:nvSpPr>
        <p:spPr>
          <a:xfrm>
            <a:off x="839788" y="365125"/>
            <a:ext cx="10515600" cy="1325563"/>
          </a:xfrm>
        </p:spPr>
        <p:txBody>
          <a:bodyPr/>
          <a:lstStyle/>
          <a:p>
            <a:r>
              <a:rPr lang="en-GB"/>
              <a:t>Click to edit Master title style</a:t>
            </a:r>
            <a:endParaRPr lang="en-NL"/>
          </a:p>
        </p:txBody>
      </p:sp>
      <p:sp>
        <p:nvSpPr>
          <p:cNvPr id="3" name="Text Placeholder 2">
            <a:extLst>
              <a:ext uri="{FF2B5EF4-FFF2-40B4-BE49-F238E27FC236}">
                <a16:creationId xmlns:a16="http://schemas.microsoft.com/office/drawing/2014/main" id="{0B6C1DE1-B460-334B-9AFA-6518B7E54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FB4A0C6-7AA8-B70A-40C2-2D426AD81D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Text Placeholder 4">
            <a:extLst>
              <a:ext uri="{FF2B5EF4-FFF2-40B4-BE49-F238E27FC236}">
                <a16:creationId xmlns:a16="http://schemas.microsoft.com/office/drawing/2014/main" id="{43BBF6CD-F459-10D3-33FA-27AA1573E4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0C7934C-A53A-E29A-1CC1-0E58C384E62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7" name="Date Placeholder 6">
            <a:extLst>
              <a:ext uri="{FF2B5EF4-FFF2-40B4-BE49-F238E27FC236}">
                <a16:creationId xmlns:a16="http://schemas.microsoft.com/office/drawing/2014/main" id="{D42E6052-0593-2B79-8DD8-E510D2CB5636}"/>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8" name="Footer Placeholder 7">
            <a:extLst>
              <a:ext uri="{FF2B5EF4-FFF2-40B4-BE49-F238E27FC236}">
                <a16:creationId xmlns:a16="http://schemas.microsoft.com/office/drawing/2014/main" id="{A71DAE2D-31C3-412E-45F3-90033C1AC5F7}"/>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C27522B6-81EE-94DA-8991-0F95F588F8DD}"/>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164396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29833-CDB5-6192-FF53-F2615A827668}"/>
              </a:ext>
            </a:extLst>
          </p:cNvPr>
          <p:cNvSpPr>
            <a:spLocks noGrp="1"/>
          </p:cNvSpPr>
          <p:nvPr>
            <p:ph type="title"/>
          </p:nvPr>
        </p:nvSpPr>
        <p:spPr/>
        <p:txBody>
          <a:bodyPr/>
          <a:lstStyle/>
          <a:p>
            <a:r>
              <a:rPr lang="en-GB"/>
              <a:t>Click to edit Master title style</a:t>
            </a:r>
            <a:endParaRPr lang="en-NL"/>
          </a:p>
        </p:txBody>
      </p:sp>
      <p:sp>
        <p:nvSpPr>
          <p:cNvPr id="3" name="Date Placeholder 2">
            <a:extLst>
              <a:ext uri="{FF2B5EF4-FFF2-40B4-BE49-F238E27FC236}">
                <a16:creationId xmlns:a16="http://schemas.microsoft.com/office/drawing/2014/main" id="{7CCD3A12-29A6-632F-27DD-5ECE2AEC2EB5}"/>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4" name="Footer Placeholder 3">
            <a:extLst>
              <a:ext uri="{FF2B5EF4-FFF2-40B4-BE49-F238E27FC236}">
                <a16:creationId xmlns:a16="http://schemas.microsoft.com/office/drawing/2014/main" id="{A56A8E48-B105-5FB2-189A-AA2C9F8BCEBB}"/>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DE9ECED6-600F-D554-B1DF-AA5D918D6E24}"/>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917369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22CB88-48E8-F990-865E-332018F55691}"/>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3" name="Footer Placeholder 2">
            <a:extLst>
              <a:ext uri="{FF2B5EF4-FFF2-40B4-BE49-F238E27FC236}">
                <a16:creationId xmlns:a16="http://schemas.microsoft.com/office/drawing/2014/main" id="{D005FE49-76EC-7BB6-E4E9-7F6E7BCC307F}"/>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F27508B0-0DF5-4C20-EAB0-FC7C00725AD7}"/>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100480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332DC-33B1-0F29-32E3-7A5578794B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Content Placeholder 2">
            <a:extLst>
              <a:ext uri="{FF2B5EF4-FFF2-40B4-BE49-F238E27FC236}">
                <a16:creationId xmlns:a16="http://schemas.microsoft.com/office/drawing/2014/main" id="{28C6A5B6-3D53-40AB-6F07-8B670F6B91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Text Placeholder 3">
            <a:extLst>
              <a:ext uri="{FF2B5EF4-FFF2-40B4-BE49-F238E27FC236}">
                <a16:creationId xmlns:a16="http://schemas.microsoft.com/office/drawing/2014/main" id="{F54945F6-1F12-46AE-3330-C083BDCCD0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7DF7320-60C8-C3DD-E356-492A17E89DF0}"/>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6" name="Footer Placeholder 5">
            <a:extLst>
              <a:ext uri="{FF2B5EF4-FFF2-40B4-BE49-F238E27FC236}">
                <a16:creationId xmlns:a16="http://schemas.microsoft.com/office/drawing/2014/main" id="{79140603-AF33-BF2D-815D-620289EE6B59}"/>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4AB67AE1-464D-231F-1979-58D9F4920413}"/>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289123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78960-9E50-923C-3EAB-624E2FE0F2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Picture Placeholder 2">
            <a:extLst>
              <a:ext uri="{FF2B5EF4-FFF2-40B4-BE49-F238E27FC236}">
                <a16:creationId xmlns:a16="http://schemas.microsoft.com/office/drawing/2014/main" id="{2FCF9D4A-B3F4-AF1D-B628-F25D406492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9D062831-4D5F-6943-C431-C3D39AF089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4CC5FA-974D-7ED9-1A8B-088FAD11608A}"/>
              </a:ext>
            </a:extLst>
          </p:cNvPr>
          <p:cNvSpPr>
            <a:spLocks noGrp="1"/>
          </p:cNvSpPr>
          <p:nvPr>
            <p:ph type="dt" sz="half" idx="10"/>
          </p:nvPr>
        </p:nvSpPr>
        <p:spPr/>
        <p:txBody>
          <a:bodyPr/>
          <a:lstStyle/>
          <a:p>
            <a:fld id="{4DE90AC1-BDF1-1040-8AC9-35DDCF6FE1EF}" type="datetimeFigureOut">
              <a:rPr lang="en-NL" smtClean="0"/>
              <a:t>06/02/2023</a:t>
            </a:fld>
            <a:endParaRPr lang="en-NL"/>
          </a:p>
        </p:txBody>
      </p:sp>
      <p:sp>
        <p:nvSpPr>
          <p:cNvPr id="6" name="Footer Placeholder 5">
            <a:extLst>
              <a:ext uri="{FF2B5EF4-FFF2-40B4-BE49-F238E27FC236}">
                <a16:creationId xmlns:a16="http://schemas.microsoft.com/office/drawing/2014/main" id="{0B0F1E80-13B8-108B-4058-56ECFB49FCCE}"/>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D39C0CF9-3D05-6FDB-0354-D83EDA993970}"/>
              </a:ext>
            </a:extLst>
          </p:cNvPr>
          <p:cNvSpPr>
            <a:spLocks noGrp="1"/>
          </p:cNvSpPr>
          <p:nvPr>
            <p:ph type="sldNum" sz="quarter" idx="12"/>
          </p:nvPr>
        </p:nvSpPr>
        <p:spPr/>
        <p:txBody>
          <a:bodyPr/>
          <a:lstStyle/>
          <a:p>
            <a:fld id="{C2B9ED10-2B91-1045-B454-2C651630BF99}" type="slidenum">
              <a:rPr lang="en-NL" smtClean="0"/>
              <a:t>‹#›</a:t>
            </a:fld>
            <a:endParaRPr lang="en-NL"/>
          </a:p>
        </p:txBody>
      </p:sp>
    </p:spTree>
    <p:extLst>
      <p:ext uri="{BB962C8B-B14F-4D97-AF65-F5344CB8AC3E}">
        <p14:creationId xmlns:p14="http://schemas.microsoft.com/office/powerpoint/2010/main" val="201890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39333-6AC6-CE6B-6C6C-83FC6894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L"/>
          </a:p>
        </p:txBody>
      </p:sp>
      <p:sp>
        <p:nvSpPr>
          <p:cNvPr id="3" name="Text Placeholder 2">
            <a:extLst>
              <a:ext uri="{FF2B5EF4-FFF2-40B4-BE49-F238E27FC236}">
                <a16:creationId xmlns:a16="http://schemas.microsoft.com/office/drawing/2014/main" id="{62B7BBC3-D80B-A4AB-CE38-04C19C583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E8968F4D-5D90-AC5D-79B1-D6A9C6BAFE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90AC1-BDF1-1040-8AC9-35DDCF6FE1EF}" type="datetimeFigureOut">
              <a:rPr lang="en-NL" smtClean="0"/>
              <a:t>06/02/2023</a:t>
            </a:fld>
            <a:endParaRPr lang="en-NL"/>
          </a:p>
        </p:txBody>
      </p:sp>
      <p:sp>
        <p:nvSpPr>
          <p:cNvPr id="5" name="Footer Placeholder 4">
            <a:extLst>
              <a:ext uri="{FF2B5EF4-FFF2-40B4-BE49-F238E27FC236}">
                <a16:creationId xmlns:a16="http://schemas.microsoft.com/office/drawing/2014/main" id="{74521EE9-F3CA-5DCA-10CD-826FF8F9F3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8E8C3882-E157-60E0-B32C-7D367BE952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9ED10-2B91-1045-B454-2C651630BF99}" type="slidenum">
              <a:rPr lang="en-NL" smtClean="0"/>
              <a:t>‹#›</a:t>
            </a:fld>
            <a:endParaRPr lang="en-NL"/>
          </a:p>
        </p:txBody>
      </p:sp>
    </p:spTree>
    <p:extLst>
      <p:ext uri="{BB962C8B-B14F-4D97-AF65-F5344CB8AC3E}">
        <p14:creationId xmlns:p14="http://schemas.microsoft.com/office/powerpoint/2010/main" val="1163058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E013EB-7F6E-C926-E059-FB5DED63878B}"/>
              </a:ext>
            </a:extLst>
          </p:cNvPr>
          <p:cNvSpPr txBox="1"/>
          <p:nvPr/>
        </p:nvSpPr>
        <p:spPr>
          <a:xfrm>
            <a:off x="3983222" y="435632"/>
            <a:ext cx="3610274" cy="3358996"/>
          </a:xfrm>
          <a:prstGeom prst="rect">
            <a:avLst/>
          </a:prstGeom>
          <a:noFill/>
        </p:spPr>
        <p:txBody>
          <a:bodyPr wrap="square" numCol="1">
            <a:spAutoFit/>
          </a:bodyPr>
          <a:lstStyle/>
          <a:p>
            <a:pPr>
              <a:lnSpc>
                <a:spcPct val="150000"/>
              </a:lnSpc>
            </a:pPr>
            <a:r>
              <a:rPr lang="en-NL" sz="950" b="1" dirty="0"/>
              <a:t>Boris van Berkum (Rotterdam - Nederland, 1968) </a:t>
            </a:r>
          </a:p>
          <a:p>
            <a:pPr>
              <a:lnSpc>
                <a:spcPct val="150000"/>
              </a:lnSpc>
            </a:pPr>
            <a:r>
              <a:rPr lang="en-NL" sz="950" dirty="0"/>
              <a:t>Boris van Berkum is een typische neo-kunstenaar, want hij combineert stijlen en vormen uit verschillende periodes, culturen </a:t>
            </a:r>
          </a:p>
          <a:p>
            <a:pPr>
              <a:lnSpc>
                <a:spcPct val="150000"/>
              </a:lnSpc>
            </a:pPr>
            <a:r>
              <a:rPr lang="en-NL" sz="950" dirty="0"/>
              <a:t>en religies tot nieuwe kunstwerken. Hij doet dit na uitgebreid onderzoek en in nauwe samenwerking met vertegenwoordigers van die culturen. Hij werkt in uiteenlopende media, keramiek en brons in combinatie met 3d-modelleringstechnieken. </a:t>
            </a:r>
          </a:p>
          <a:p>
            <a:pPr>
              <a:lnSpc>
                <a:spcPct val="150000"/>
              </a:lnSpc>
            </a:pPr>
            <a:r>
              <a:rPr lang="en-NL" sz="950" dirty="0"/>
              <a:t>Begin jaren negentig woonde van Berkum in Praag waar hij studeerde aan de Academie voor Schone Kunsten. Om zijn studie te bekostigen maakte hij politieke cartoons en illustraties voor Engelstalige kranten. Eénmaal terug in Nederland richtte Van Berkum in 1997 MAMA op, 'showroom voor media en moving art' in Rotterdam. </a:t>
            </a:r>
          </a:p>
          <a:p>
            <a:pPr>
              <a:lnSpc>
                <a:spcPct val="150000"/>
              </a:lnSpc>
            </a:pPr>
            <a:r>
              <a:rPr lang="en-NL" sz="950" dirty="0"/>
              <a:t>Van dit dynamische en vaak spraakmakende podium voor jonge kunst en cultuur was hij tot 2007 artistiek directeur. </a:t>
            </a:r>
          </a:p>
          <a:p>
            <a:pPr>
              <a:lnSpc>
                <a:spcPct val="150000"/>
              </a:lnSpc>
            </a:pPr>
            <a:endParaRPr lang="en-NL" sz="950" dirty="0"/>
          </a:p>
        </p:txBody>
      </p:sp>
      <p:pic>
        <p:nvPicPr>
          <p:cNvPr id="4" name="Picture 3" descr="Two people sitting at a table with a computer&#10;&#10;Description automatically generated with medium confidence">
            <a:extLst>
              <a:ext uri="{FF2B5EF4-FFF2-40B4-BE49-F238E27FC236}">
                <a16:creationId xmlns:a16="http://schemas.microsoft.com/office/drawing/2014/main" id="{F7ED2BED-E5B5-03A9-9663-9153EED74BD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2709" y="563704"/>
            <a:ext cx="2723506" cy="2723506"/>
          </a:xfrm>
          <a:prstGeom prst="rect">
            <a:avLst/>
          </a:prstGeom>
          <a:ln>
            <a:solidFill>
              <a:schemeClr val="bg2">
                <a:lumMod val="75000"/>
              </a:schemeClr>
            </a:solidFill>
          </a:ln>
        </p:spPr>
      </p:pic>
      <p:sp>
        <p:nvSpPr>
          <p:cNvPr id="2" name="TextBox 1">
            <a:extLst>
              <a:ext uri="{FF2B5EF4-FFF2-40B4-BE49-F238E27FC236}">
                <a16:creationId xmlns:a16="http://schemas.microsoft.com/office/drawing/2014/main" id="{8C0C93EF-F574-0DEE-C017-CF8284226ED0}"/>
              </a:ext>
            </a:extLst>
          </p:cNvPr>
          <p:cNvSpPr txBox="1"/>
          <p:nvPr/>
        </p:nvSpPr>
        <p:spPr>
          <a:xfrm>
            <a:off x="7795926" y="435632"/>
            <a:ext cx="3517678" cy="3358996"/>
          </a:xfrm>
          <a:prstGeom prst="rect">
            <a:avLst/>
          </a:prstGeom>
          <a:noFill/>
        </p:spPr>
        <p:txBody>
          <a:bodyPr wrap="square" rtlCol="0">
            <a:spAutoFit/>
          </a:bodyPr>
          <a:lstStyle/>
          <a:p>
            <a:pPr>
              <a:lnSpc>
                <a:spcPct val="150000"/>
              </a:lnSpc>
            </a:pPr>
            <a:r>
              <a:rPr lang="en-NL" sz="950" dirty="0"/>
              <a:t>Tijdens MAMA richtte hij samen met zijn zakenpartner Jeroen Everaert, een uitzendbureau en projectbureau voor kunstenaars op: Mothership. Hij was er mededirecteur tot 2005. Na zijn vertrek bij showroom MAMA vond Van Berkum zichzelf opnieuw uit als beeldend kunstenaar. Momenteel werkt Van Berkum aan de ABAN wintikunstcollectie, waarmee hij samen met wintipriesteres Marian Markelo de beeldende kunst traditie binnen de winticultuur nieuw leven in blaast en de essentie van winti in Nederland helpt te materialiseren en visualiseren in de meest perfect mogelijke kunst. Daarnaast is </a:t>
            </a:r>
            <a:r>
              <a:rPr lang="en-GB" sz="950" dirty="0"/>
              <a:t>V</a:t>
            </a:r>
            <a:r>
              <a:rPr lang="en-NL" sz="950" dirty="0"/>
              <a:t>an Berkum samen met kunstenaars Hans Muller en Dirk van Lieshout de initiatiefnemers van het Cool Clay Collective, een keramiek werkplaats door en voor kunstenaars. </a:t>
            </a:r>
          </a:p>
          <a:p>
            <a:pPr>
              <a:lnSpc>
                <a:spcPct val="150000"/>
              </a:lnSpc>
            </a:pPr>
            <a:r>
              <a:rPr lang="en-NL" sz="950" dirty="0"/>
              <a:t>De kunst van Boris van Berkum worden onder meer verzameld door het Groninger Museum en Museum Boijmans van Beuningen.</a:t>
            </a:r>
          </a:p>
          <a:p>
            <a:pPr>
              <a:lnSpc>
                <a:spcPct val="150000"/>
              </a:lnSpc>
            </a:pPr>
            <a:endParaRPr lang="en-NL" sz="950" dirty="0"/>
          </a:p>
        </p:txBody>
      </p:sp>
      <p:sp>
        <p:nvSpPr>
          <p:cNvPr id="8" name="TextBox 7">
            <a:extLst>
              <a:ext uri="{FF2B5EF4-FFF2-40B4-BE49-F238E27FC236}">
                <a16:creationId xmlns:a16="http://schemas.microsoft.com/office/drawing/2014/main" id="{E03F8C5F-D32C-0CAC-6271-C12A6B49B28B}"/>
              </a:ext>
            </a:extLst>
          </p:cNvPr>
          <p:cNvSpPr txBox="1"/>
          <p:nvPr/>
        </p:nvSpPr>
        <p:spPr>
          <a:xfrm>
            <a:off x="3983222" y="3993941"/>
            <a:ext cx="3517678" cy="2289216"/>
          </a:xfrm>
          <a:prstGeom prst="rect">
            <a:avLst/>
          </a:prstGeom>
          <a:noFill/>
          <a:ln>
            <a:noFill/>
          </a:ln>
        </p:spPr>
        <p:txBody>
          <a:bodyPr wrap="square" rtlCol="0">
            <a:spAutoFit/>
          </a:bodyPr>
          <a:lstStyle/>
          <a:p>
            <a:pPr>
              <a:lnSpc>
                <a:spcPct val="150000"/>
              </a:lnSpc>
            </a:pPr>
            <a:r>
              <a:rPr lang="en-GB" sz="800" b="1" dirty="0"/>
              <a:t>Boris van Berkum </a:t>
            </a:r>
            <a:r>
              <a:rPr lang="en-GB" sz="800" dirty="0"/>
              <a:t>(Rotterdam - Netherlands, 1968) </a:t>
            </a:r>
          </a:p>
          <a:p>
            <a:pPr>
              <a:lnSpc>
                <a:spcPct val="150000"/>
              </a:lnSpc>
            </a:pPr>
            <a:r>
              <a:rPr lang="en-GB" sz="800" dirty="0"/>
              <a:t>Boris van Berkum is a visual artist and he is a typical neo-artist: he combines styles and forms from different periods, cultures and religions into new works of art. He does this after extensive research and in close cooperation with representatives from those cultures. He works in a wide variety of mediums, such as the traditional ceramics and bronze and the more experimental 3d-modelling techniques.  In the early 1990’s van Berkum lived in Prague where he studied at the Academy of Fine Arts. To finance his studies he made political cartoons and illustrations for English language newspapers.  Once back in the Netherlands, Van Berkum founded MAMA, 'showroom for media and moving art' in Rotterdam in 1997. He has been the artistic director of this dynamic podium for young art and culture until 2007. </a:t>
            </a:r>
          </a:p>
        </p:txBody>
      </p:sp>
      <p:sp>
        <p:nvSpPr>
          <p:cNvPr id="9" name="TextBox 8">
            <a:extLst>
              <a:ext uri="{FF2B5EF4-FFF2-40B4-BE49-F238E27FC236}">
                <a16:creationId xmlns:a16="http://schemas.microsoft.com/office/drawing/2014/main" id="{12ABE4A6-F093-0848-8138-67278D3005BF}"/>
              </a:ext>
            </a:extLst>
          </p:cNvPr>
          <p:cNvSpPr txBox="1"/>
          <p:nvPr/>
        </p:nvSpPr>
        <p:spPr>
          <a:xfrm>
            <a:off x="7885378" y="4002291"/>
            <a:ext cx="3517678" cy="2289216"/>
          </a:xfrm>
          <a:prstGeom prst="rect">
            <a:avLst/>
          </a:prstGeom>
          <a:noFill/>
        </p:spPr>
        <p:txBody>
          <a:bodyPr wrap="square" rtlCol="0">
            <a:spAutoFit/>
          </a:bodyPr>
          <a:lstStyle/>
          <a:p>
            <a:pPr>
              <a:lnSpc>
                <a:spcPct val="150000"/>
              </a:lnSpc>
            </a:pPr>
            <a:r>
              <a:rPr lang="en-GB" sz="800" dirty="0"/>
              <a:t>During MAMA, together with his business partner Jeroen </a:t>
            </a:r>
            <a:r>
              <a:rPr lang="en-GB" sz="800" dirty="0" err="1"/>
              <a:t>Everaert</a:t>
            </a:r>
            <a:r>
              <a:rPr lang="en-GB" sz="800" dirty="0"/>
              <a:t>, he founded Mothership an employment and project agency for contemporary artists. </a:t>
            </a:r>
          </a:p>
          <a:p>
            <a:pPr>
              <a:lnSpc>
                <a:spcPct val="150000"/>
              </a:lnSpc>
            </a:pPr>
            <a:r>
              <a:rPr lang="en-GB" sz="800" dirty="0"/>
              <a:t>He was its co-director until 2005. </a:t>
            </a:r>
          </a:p>
          <a:p>
            <a:pPr>
              <a:lnSpc>
                <a:spcPct val="150000"/>
              </a:lnSpc>
            </a:pPr>
            <a:r>
              <a:rPr lang="en-GB" sz="800" dirty="0"/>
              <a:t>After leaving showroom MAMA, Van Berkum reinvented himself as a visual artist.  Boris van Berkum is currently working on the 'ABAN’ art-collection, This is a collection of new winti artworks, with which he helps winti priestess Marian Markelo to revive the visual art-tradition within the winti culture and to materialize the essence of  winti in the Netherlands. </a:t>
            </a:r>
          </a:p>
          <a:p>
            <a:pPr>
              <a:lnSpc>
                <a:spcPct val="150000"/>
              </a:lnSpc>
            </a:pPr>
            <a:r>
              <a:rPr lang="en-GB" sz="800" dirty="0"/>
              <a:t>Van Berkum is also co-founder of the Cool Clay Collective, a ceramics workshop by and for visual artists. </a:t>
            </a:r>
          </a:p>
          <a:p>
            <a:pPr>
              <a:lnSpc>
                <a:spcPct val="150000"/>
              </a:lnSpc>
            </a:pPr>
            <a:r>
              <a:rPr lang="en-GB" sz="800" dirty="0"/>
              <a:t>Boris van </a:t>
            </a:r>
            <a:r>
              <a:rPr lang="en-GB" sz="800" dirty="0" err="1"/>
              <a:t>Berkum's</a:t>
            </a:r>
            <a:r>
              <a:rPr lang="en-GB" sz="800" dirty="0"/>
              <a:t> art is collected by the </a:t>
            </a:r>
            <a:r>
              <a:rPr lang="en-GB" sz="800" dirty="0" err="1"/>
              <a:t>Groninger</a:t>
            </a:r>
            <a:r>
              <a:rPr lang="en-GB" sz="800" dirty="0"/>
              <a:t> Museum and Museum </a:t>
            </a:r>
            <a:r>
              <a:rPr lang="en-GB" sz="800" dirty="0" err="1"/>
              <a:t>Boijmans</a:t>
            </a:r>
            <a:r>
              <a:rPr lang="en-GB" sz="800" dirty="0"/>
              <a:t> van </a:t>
            </a:r>
            <a:r>
              <a:rPr lang="en-GB" sz="800" dirty="0" err="1"/>
              <a:t>Beuningen</a:t>
            </a:r>
            <a:r>
              <a:rPr lang="en-GB" sz="800" dirty="0"/>
              <a:t> amongst others.  </a:t>
            </a:r>
          </a:p>
        </p:txBody>
      </p:sp>
    </p:spTree>
    <p:extLst>
      <p:ext uri="{BB962C8B-B14F-4D97-AF65-F5344CB8AC3E}">
        <p14:creationId xmlns:p14="http://schemas.microsoft.com/office/powerpoint/2010/main" val="371172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25F286-10F2-B623-58BF-2E4720AD5764}"/>
              </a:ext>
            </a:extLst>
          </p:cNvPr>
          <p:cNvSpPr txBox="1"/>
          <p:nvPr/>
        </p:nvSpPr>
        <p:spPr>
          <a:xfrm>
            <a:off x="600011" y="637276"/>
            <a:ext cx="3391470" cy="5732018"/>
          </a:xfrm>
          <a:prstGeom prst="rect">
            <a:avLst/>
          </a:prstGeom>
          <a:noFill/>
        </p:spPr>
        <p:txBody>
          <a:bodyPr wrap="square" rtlCol="0">
            <a:spAutoFit/>
          </a:bodyPr>
          <a:lstStyle/>
          <a:p>
            <a:pPr>
              <a:lnSpc>
                <a:spcPct val="120000"/>
              </a:lnSpc>
            </a:pPr>
            <a:r>
              <a:rPr lang="en-US" sz="1050" b="1" dirty="0"/>
              <a:t>Curriculum vitae </a:t>
            </a:r>
          </a:p>
          <a:p>
            <a:pPr>
              <a:lnSpc>
                <a:spcPct val="120000"/>
              </a:lnSpc>
            </a:pPr>
            <a:r>
              <a:rPr lang="en-US" sz="900" b="1" dirty="0"/>
              <a:t>B</a:t>
            </a:r>
            <a:r>
              <a:rPr lang="nl-NL" sz="900" b="1" dirty="0" err="1"/>
              <a:t>oris</a:t>
            </a:r>
            <a:r>
              <a:rPr lang="nl-NL" sz="900" b="1" dirty="0"/>
              <a:t> van Berkum (Rotterdam 1968)</a:t>
            </a:r>
            <a:r>
              <a:rPr lang="en-NL" sz="900" dirty="0"/>
              <a:t> </a:t>
            </a:r>
          </a:p>
          <a:p>
            <a:pPr>
              <a:lnSpc>
                <a:spcPct val="120000"/>
              </a:lnSpc>
            </a:pPr>
            <a:r>
              <a:rPr lang="en-US" sz="900" b="1" dirty="0"/>
              <a:t>lives and works in the Netherlands </a:t>
            </a:r>
            <a:endParaRPr lang="en-NL" sz="900" dirty="0"/>
          </a:p>
          <a:p>
            <a:pPr>
              <a:lnSpc>
                <a:spcPct val="120000"/>
              </a:lnSpc>
            </a:pPr>
            <a:r>
              <a:rPr lang="en-US" sz="900" b="1" dirty="0"/>
              <a:t> </a:t>
            </a:r>
          </a:p>
          <a:p>
            <a:pPr>
              <a:lnSpc>
                <a:spcPct val="120000"/>
              </a:lnSpc>
            </a:pPr>
            <a:endParaRPr lang="en-US" sz="900" b="1" dirty="0"/>
          </a:p>
          <a:p>
            <a:pPr>
              <a:lnSpc>
                <a:spcPct val="120000"/>
              </a:lnSpc>
            </a:pPr>
            <a:endParaRPr lang="en-US" sz="900" b="1" dirty="0"/>
          </a:p>
          <a:p>
            <a:pPr>
              <a:lnSpc>
                <a:spcPct val="120000"/>
              </a:lnSpc>
            </a:pPr>
            <a:endParaRPr lang="en-NL" sz="900" dirty="0"/>
          </a:p>
          <a:p>
            <a:pPr>
              <a:lnSpc>
                <a:spcPct val="120000"/>
              </a:lnSpc>
            </a:pPr>
            <a:r>
              <a:rPr lang="en-US" sz="900" b="1" dirty="0"/>
              <a:t>Education</a:t>
            </a:r>
            <a:endParaRPr lang="en-NL" sz="900" dirty="0"/>
          </a:p>
          <a:p>
            <a:pPr>
              <a:lnSpc>
                <a:spcPct val="120000"/>
              </a:lnSpc>
            </a:pPr>
            <a:r>
              <a:rPr lang="en-US" sz="900" dirty="0"/>
              <a:t>1992-1993 </a:t>
            </a:r>
            <a:r>
              <a:rPr lang="en-US" sz="900" b="1" dirty="0"/>
              <a:t>Academy </a:t>
            </a:r>
            <a:r>
              <a:rPr lang="en-US" sz="900" b="1" dirty="0" err="1"/>
              <a:t>Umeni</a:t>
            </a:r>
            <a:r>
              <a:rPr lang="en-US" sz="900" b="1" dirty="0"/>
              <a:t> </a:t>
            </a:r>
            <a:r>
              <a:rPr lang="en-US" sz="900" b="1" dirty="0" err="1"/>
              <a:t>Vitvarny</a:t>
            </a:r>
            <a:r>
              <a:rPr lang="en-US" sz="900" b="1" dirty="0"/>
              <a:t> </a:t>
            </a:r>
            <a:r>
              <a:rPr lang="en-US" sz="900" dirty="0"/>
              <a:t>(Academy for Fine Arts) </a:t>
            </a:r>
          </a:p>
          <a:p>
            <a:pPr>
              <a:lnSpc>
                <a:spcPct val="120000"/>
              </a:lnSpc>
            </a:pPr>
            <a:r>
              <a:rPr lang="en-US" sz="900" dirty="0"/>
              <a:t>Prague Czech Republic</a:t>
            </a:r>
            <a:endParaRPr lang="en-NL" sz="900" dirty="0"/>
          </a:p>
          <a:p>
            <a:pPr>
              <a:lnSpc>
                <a:spcPct val="120000"/>
              </a:lnSpc>
            </a:pPr>
            <a:r>
              <a:rPr lang="nl-NL" sz="900" dirty="0"/>
              <a:t>1988-1989 </a:t>
            </a:r>
            <a:r>
              <a:rPr lang="nl-NL" sz="900" b="1" dirty="0"/>
              <a:t>Willem de Kooning Academy </a:t>
            </a:r>
            <a:r>
              <a:rPr lang="nl-NL" sz="900" dirty="0"/>
              <a:t>Rotterdam </a:t>
            </a:r>
            <a:endParaRPr lang="en-NL" sz="900" dirty="0"/>
          </a:p>
          <a:p>
            <a:pPr>
              <a:lnSpc>
                <a:spcPct val="120000"/>
              </a:lnSpc>
            </a:pPr>
            <a:r>
              <a:rPr lang="nl-NL" sz="900" dirty="0"/>
              <a:t>1980-1998 </a:t>
            </a:r>
            <a:r>
              <a:rPr lang="nl-NL" sz="900" b="1" dirty="0"/>
              <a:t>Montessori Lyceum Rotterdam </a:t>
            </a:r>
            <a:r>
              <a:rPr lang="nl-NL" sz="900" dirty="0"/>
              <a:t>Gymnasium</a:t>
            </a:r>
          </a:p>
          <a:p>
            <a:pPr>
              <a:lnSpc>
                <a:spcPct val="120000"/>
              </a:lnSpc>
            </a:pPr>
            <a:endParaRPr lang="en-US" sz="900" b="1" dirty="0"/>
          </a:p>
          <a:p>
            <a:pPr>
              <a:lnSpc>
                <a:spcPct val="120000"/>
              </a:lnSpc>
            </a:pPr>
            <a:r>
              <a:rPr lang="en-US" sz="900" b="1" dirty="0"/>
              <a:t>Cultural management</a:t>
            </a:r>
          </a:p>
          <a:p>
            <a:pPr>
              <a:lnSpc>
                <a:spcPct val="120000"/>
              </a:lnSpc>
            </a:pPr>
            <a:r>
              <a:rPr lang="en-US" sz="900" dirty="0"/>
              <a:t>2022 present - Cool Clay Collective </a:t>
            </a:r>
            <a:r>
              <a:rPr lang="nl-NL" sz="900" dirty="0"/>
              <a:t>foundation</a:t>
            </a:r>
            <a:endParaRPr lang="en-NL" sz="900" dirty="0"/>
          </a:p>
          <a:p>
            <a:pPr>
              <a:lnSpc>
                <a:spcPct val="120000"/>
              </a:lnSpc>
            </a:pPr>
            <a:r>
              <a:rPr lang="en-US" sz="900" dirty="0"/>
              <a:t>founder, member executive committee</a:t>
            </a:r>
          </a:p>
          <a:p>
            <a:pPr>
              <a:lnSpc>
                <a:spcPct val="120000"/>
              </a:lnSpc>
            </a:pPr>
            <a:r>
              <a:rPr lang="en-US" sz="900" dirty="0"/>
              <a:t>2014- present Winti Bal Masqué creative director</a:t>
            </a:r>
            <a:endParaRPr lang="en-NL" sz="900" dirty="0"/>
          </a:p>
          <a:p>
            <a:pPr>
              <a:lnSpc>
                <a:spcPct val="120000"/>
              </a:lnSpc>
            </a:pPr>
            <a:r>
              <a:rPr lang="en-US" sz="900" dirty="0"/>
              <a:t>2000-2005 Mothership founder, CEO &amp; owner partnership</a:t>
            </a:r>
            <a:endParaRPr lang="en-NL" sz="900" dirty="0"/>
          </a:p>
          <a:p>
            <a:pPr>
              <a:lnSpc>
                <a:spcPct val="120000"/>
              </a:lnSpc>
            </a:pPr>
            <a:r>
              <a:rPr lang="en-US" sz="900" dirty="0"/>
              <a:t>1997-2007 MAMA showroom for Media and Moving Art Rotterdam </a:t>
            </a:r>
            <a:r>
              <a:rPr lang="en-US" sz="900" b="1" dirty="0"/>
              <a:t> </a:t>
            </a:r>
            <a:endParaRPr lang="en-NL" sz="900" dirty="0"/>
          </a:p>
          <a:p>
            <a:pPr>
              <a:lnSpc>
                <a:spcPct val="120000"/>
              </a:lnSpc>
            </a:pPr>
            <a:r>
              <a:rPr lang="en-US" sz="900" dirty="0"/>
              <a:t>founder &amp; director</a:t>
            </a:r>
          </a:p>
          <a:p>
            <a:pPr>
              <a:lnSpc>
                <a:spcPct val="120000"/>
              </a:lnSpc>
            </a:pPr>
            <a:endParaRPr lang="en-NL" sz="900" dirty="0"/>
          </a:p>
          <a:p>
            <a:pPr>
              <a:lnSpc>
                <a:spcPct val="120000"/>
              </a:lnSpc>
            </a:pPr>
            <a:r>
              <a:rPr lang="en-US" sz="900" b="1" dirty="0"/>
              <a:t>Solo- exhibitions</a:t>
            </a:r>
            <a:r>
              <a:rPr lang="en-US" sz="900" dirty="0"/>
              <a:t>  </a:t>
            </a:r>
            <a:endParaRPr lang="en-NL" sz="900" dirty="0"/>
          </a:p>
          <a:p>
            <a:pPr>
              <a:lnSpc>
                <a:spcPct val="120000"/>
              </a:lnSpc>
            </a:pPr>
            <a:r>
              <a:rPr lang="en-US" sz="900" dirty="0"/>
              <a:t>2021 </a:t>
            </a:r>
            <a:r>
              <a:rPr lang="en-US" sz="900" b="1" dirty="0"/>
              <a:t>Snake Charmer </a:t>
            </a:r>
            <a:r>
              <a:rPr lang="en-US" sz="900" dirty="0"/>
              <a:t>Hilton Art lab Rotterdam </a:t>
            </a:r>
          </a:p>
          <a:p>
            <a:pPr>
              <a:lnSpc>
                <a:spcPct val="120000"/>
              </a:lnSpc>
            </a:pPr>
            <a:r>
              <a:rPr lang="en-US" sz="900" dirty="0"/>
              <a:t>2021 </a:t>
            </a:r>
            <a:r>
              <a:rPr lang="en-US" sz="900" b="1" dirty="0"/>
              <a:t>Snake Charmer </a:t>
            </a:r>
            <a:r>
              <a:rPr lang="en-US" sz="900" dirty="0"/>
              <a:t>Object Rotterdam </a:t>
            </a:r>
          </a:p>
          <a:p>
            <a:pPr>
              <a:lnSpc>
                <a:spcPct val="120000"/>
              </a:lnSpc>
            </a:pPr>
            <a:r>
              <a:rPr lang="en-US" sz="900" dirty="0"/>
              <a:t>curator Anne v d </a:t>
            </a:r>
            <a:r>
              <a:rPr lang="en-US" sz="900" dirty="0" err="1"/>
              <a:t>Zwaag</a:t>
            </a:r>
            <a:r>
              <a:rPr lang="en-US" sz="900" dirty="0"/>
              <a:t> </a:t>
            </a:r>
            <a:endParaRPr lang="en-NL" sz="900" dirty="0"/>
          </a:p>
          <a:p>
            <a:pPr>
              <a:lnSpc>
                <a:spcPct val="120000"/>
              </a:lnSpc>
            </a:pPr>
            <a:r>
              <a:rPr lang="en-US" sz="900" dirty="0"/>
              <a:t>2018</a:t>
            </a:r>
            <a:r>
              <a:rPr lang="en-US" sz="900" i="1" dirty="0"/>
              <a:t> </a:t>
            </a:r>
            <a:r>
              <a:rPr lang="en-US" sz="900" b="1" i="1" dirty="0"/>
              <a:t>AFRICA not African? </a:t>
            </a:r>
            <a:r>
              <a:rPr lang="en-US" sz="900" i="1" dirty="0"/>
              <a:t>drawings &amp; silkscreens </a:t>
            </a:r>
            <a:endParaRPr lang="en-NL" sz="900" i="1" dirty="0"/>
          </a:p>
          <a:p>
            <a:pPr>
              <a:lnSpc>
                <a:spcPct val="120000"/>
              </a:lnSpc>
            </a:pPr>
            <a:r>
              <a:rPr lang="en-US" sz="900" dirty="0" err="1"/>
              <a:t>Upstair’s</a:t>
            </a:r>
            <a:r>
              <a:rPr lang="en-US" sz="900" dirty="0"/>
              <a:t> at </a:t>
            </a:r>
            <a:r>
              <a:rPr lang="en-US" sz="900" dirty="0" err="1"/>
              <a:t>Erix</a:t>
            </a:r>
            <a:r>
              <a:rPr lang="en-US" sz="900" dirty="0"/>
              <a:t> Berlin, curator Eric D. Clark</a:t>
            </a:r>
            <a:endParaRPr lang="en-NL" sz="900" dirty="0"/>
          </a:p>
          <a:p>
            <a:pPr>
              <a:lnSpc>
                <a:spcPct val="120000"/>
              </a:lnSpc>
            </a:pPr>
            <a:r>
              <a:rPr lang="en-US" sz="900" dirty="0"/>
              <a:t>2014 </a:t>
            </a:r>
            <a:r>
              <a:rPr lang="en-US" sz="900" b="1" i="1" dirty="0"/>
              <a:t>Kabra mask</a:t>
            </a:r>
            <a:r>
              <a:rPr lang="en-US" sz="900" b="1" dirty="0"/>
              <a:t> exhibition </a:t>
            </a:r>
            <a:r>
              <a:rPr lang="en-US" sz="900" dirty="0"/>
              <a:t>Amsterdam Museum curator Annemarie de </a:t>
            </a:r>
            <a:r>
              <a:rPr lang="en-US" sz="900" dirty="0" err="1"/>
              <a:t>Wildt</a:t>
            </a:r>
            <a:r>
              <a:rPr lang="en-US" sz="900" dirty="0"/>
              <a:t> </a:t>
            </a:r>
            <a:endParaRPr lang="en-NL" sz="900" dirty="0"/>
          </a:p>
          <a:p>
            <a:pPr>
              <a:lnSpc>
                <a:spcPct val="120000"/>
              </a:lnSpc>
            </a:pPr>
            <a:r>
              <a:rPr lang="en-US" sz="900" dirty="0"/>
              <a:t>2014 </a:t>
            </a:r>
            <a:r>
              <a:rPr lang="en-US" sz="900" b="1" i="1" dirty="0"/>
              <a:t>Mama Aisa</a:t>
            </a:r>
            <a:r>
              <a:rPr lang="en-US" sz="900" b="1" dirty="0"/>
              <a:t> XXXL </a:t>
            </a:r>
            <a:r>
              <a:rPr lang="en-US" sz="900" dirty="0"/>
              <a:t>central library Rotterdam</a:t>
            </a:r>
            <a:endParaRPr lang="en-NL" sz="900" dirty="0"/>
          </a:p>
          <a:p>
            <a:pPr>
              <a:lnSpc>
                <a:spcPct val="120000"/>
              </a:lnSpc>
            </a:pPr>
            <a:r>
              <a:rPr lang="nl-NL" sz="900" dirty="0"/>
              <a:t>2011 </a:t>
            </a:r>
            <a:r>
              <a:rPr lang="nl-NL" sz="900" b="1" i="1" dirty="0"/>
              <a:t>Mega-renaissance</a:t>
            </a:r>
            <a:r>
              <a:rPr lang="nl-NL" sz="900" dirty="0"/>
              <a:t> Museum Boijmans Van Beuningen </a:t>
            </a:r>
          </a:p>
          <a:p>
            <a:pPr>
              <a:lnSpc>
                <a:spcPct val="120000"/>
              </a:lnSpc>
            </a:pPr>
            <a:r>
              <a:rPr lang="nl-NL" sz="900" dirty="0"/>
              <a:t>curator </a:t>
            </a:r>
            <a:r>
              <a:rPr lang="nl-NL" sz="900" dirty="0" err="1"/>
              <a:t>Sjarel</a:t>
            </a:r>
            <a:r>
              <a:rPr lang="nl-NL" sz="900" dirty="0"/>
              <a:t> Ex </a:t>
            </a:r>
            <a:endParaRPr lang="en-NL" sz="900" dirty="0"/>
          </a:p>
          <a:p>
            <a:pPr>
              <a:lnSpc>
                <a:spcPct val="120000"/>
              </a:lnSpc>
            </a:pPr>
            <a:r>
              <a:rPr lang="en-US" sz="900" dirty="0"/>
              <a:t>2010 </a:t>
            </a:r>
            <a:r>
              <a:rPr lang="en-US" sz="900" b="1" i="1" dirty="0"/>
              <a:t>Recent works</a:t>
            </a:r>
            <a:r>
              <a:rPr lang="en-US" sz="900" b="1" dirty="0"/>
              <a:t> </a:t>
            </a:r>
            <a:r>
              <a:rPr lang="en-US" sz="900" dirty="0" err="1"/>
              <a:t>Witzenhausen</a:t>
            </a:r>
            <a:r>
              <a:rPr lang="en-US" sz="900" dirty="0"/>
              <a:t> gallery </a:t>
            </a:r>
            <a:r>
              <a:rPr lang="en-US" sz="900" b="1" dirty="0"/>
              <a:t> </a:t>
            </a:r>
            <a:endParaRPr lang="en-NL" sz="900" dirty="0"/>
          </a:p>
        </p:txBody>
      </p:sp>
      <p:sp>
        <p:nvSpPr>
          <p:cNvPr id="3" name="TextBox 2">
            <a:extLst>
              <a:ext uri="{FF2B5EF4-FFF2-40B4-BE49-F238E27FC236}">
                <a16:creationId xmlns:a16="http://schemas.microsoft.com/office/drawing/2014/main" id="{EFEC9980-CF0C-632D-E301-744002281410}"/>
              </a:ext>
            </a:extLst>
          </p:cNvPr>
          <p:cNvSpPr txBox="1"/>
          <p:nvPr/>
        </p:nvSpPr>
        <p:spPr>
          <a:xfrm>
            <a:off x="8200519" y="473885"/>
            <a:ext cx="3391470" cy="6064417"/>
          </a:xfrm>
          <a:prstGeom prst="rect">
            <a:avLst/>
          </a:prstGeom>
          <a:noFill/>
        </p:spPr>
        <p:txBody>
          <a:bodyPr wrap="square" rtlCol="0">
            <a:spAutoFit/>
          </a:bodyPr>
          <a:lstStyle/>
          <a:p>
            <a:pPr>
              <a:lnSpc>
                <a:spcPct val="120000"/>
              </a:lnSpc>
            </a:pPr>
            <a:r>
              <a:rPr lang="en-US" sz="900" dirty="0"/>
              <a:t>2014 </a:t>
            </a:r>
            <a:r>
              <a:rPr lang="en-US" sz="900" b="1" i="1" dirty="0"/>
              <a:t>Down to Earth</a:t>
            </a:r>
            <a:r>
              <a:rPr lang="en-US" sz="900" b="1" dirty="0"/>
              <a:t> </a:t>
            </a:r>
            <a:r>
              <a:rPr lang="en-US" sz="900" dirty="0"/>
              <a:t>gallery Sanaa Utrecht </a:t>
            </a:r>
            <a:endParaRPr lang="en-NL" sz="900" dirty="0"/>
          </a:p>
          <a:p>
            <a:pPr>
              <a:lnSpc>
                <a:spcPct val="120000"/>
              </a:lnSpc>
            </a:pPr>
            <a:r>
              <a:rPr lang="en-US" sz="900" dirty="0"/>
              <a:t>2013 </a:t>
            </a:r>
            <a:r>
              <a:rPr lang="en-US" sz="900" b="1" i="1" dirty="0"/>
              <a:t>Catch my Drift</a:t>
            </a:r>
            <a:r>
              <a:rPr lang="en-US" sz="900" b="1" dirty="0"/>
              <a:t> </a:t>
            </a:r>
            <a:r>
              <a:rPr lang="en-US" sz="900" dirty="0" err="1"/>
              <a:t>Zic</a:t>
            </a:r>
            <a:r>
              <a:rPr lang="en-US" sz="900" dirty="0"/>
              <a:t> </a:t>
            </a:r>
            <a:r>
              <a:rPr lang="en-US" sz="900" dirty="0" err="1"/>
              <a:t>Zerp</a:t>
            </a:r>
            <a:r>
              <a:rPr lang="en-US" sz="900" dirty="0"/>
              <a:t> gallery Rotterdam </a:t>
            </a:r>
          </a:p>
          <a:p>
            <a:pPr>
              <a:lnSpc>
                <a:spcPct val="120000"/>
              </a:lnSpc>
            </a:pPr>
            <a:r>
              <a:rPr lang="en-US" sz="900" dirty="0"/>
              <a:t>2013 </a:t>
            </a:r>
            <a:r>
              <a:rPr lang="en-US" sz="900" b="1" i="1" dirty="0"/>
              <a:t>Slavery - contemporary arts included?</a:t>
            </a:r>
            <a:r>
              <a:rPr lang="en-US" sz="900" b="1" dirty="0"/>
              <a:t> </a:t>
            </a:r>
          </a:p>
          <a:p>
            <a:pPr>
              <a:lnSpc>
                <a:spcPct val="120000"/>
              </a:lnSpc>
            </a:pPr>
            <a:r>
              <a:rPr lang="nl-NL" sz="900" dirty="0"/>
              <a:t>Galerie Sanaa Utrecht</a:t>
            </a:r>
            <a:endParaRPr lang="en-NL" sz="900" dirty="0"/>
          </a:p>
          <a:p>
            <a:pPr>
              <a:lnSpc>
                <a:spcPct val="120000"/>
              </a:lnSpc>
            </a:pPr>
            <a:r>
              <a:rPr lang="nl-NL" sz="900" dirty="0"/>
              <a:t>2013</a:t>
            </a:r>
            <a:r>
              <a:rPr lang="nl-NL" sz="900" i="1" dirty="0"/>
              <a:t> </a:t>
            </a:r>
            <a:r>
              <a:rPr lang="nl-NL" sz="900" b="1" i="1" dirty="0"/>
              <a:t>Digitale Kunstroof/ Digital Art Heist</a:t>
            </a:r>
            <a:r>
              <a:rPr lang="nl-NL" sz="900" b="1" dirty="0"/>
              <a:t> </a:t>
            </a:r>
          </a:p>
          <a:p>
            <a:pPr>
              <a:lnSpc>
                <a:spcPct val="120000"/>
              </a:lnSpc>
            </a:pPr>
            <a:r>
              <a:rPr lang="nl-NL" sz="900" dirty="0"/>
              <a:t>3d-printing Set-up/ het gebouw Utrecht </a:t>
            </a:r>
            <a:endParaRPr lang="en-NL" sz="900" dirty="0"/>
          </a:p>
          <a:p>
            <a:pPr>
              <a:lnSpc>
                <a:spcPct val="120000"/>
              </a:lnSpc>
            </a:pPr>
            <a:r>
              <a:rPr lang="nl-NL" sz="900" dirty="0"/>
              <a:t>2012/2013 </a:t>
            </a:r>
            <a:r>
              <a:rPr lang="nl-NL" sz="900" b="1" i="1" dirty="0" err="1"/>
              <a:t>Abundantia</a:t>
            </a:r>
            <a:r>
              <a:rPr lang="nl-NL" sz="900" i="1" dirty="0"/>
              <a:t> </a:t>
            </a:r>
            <a:r>
              <a:rPr lang="nl-NL" sz="900" dirty="0"/>
              <a:t>Museum Boijmans Van Beuningen</a:t>
            </a:r>
            <a:r>
              <a:rPr lang="en-NL" sz="900" dirty="0"/>
              <a:t> </a:t>
            </a:r>
            <a:r>
              <a:rPr lang="nl-NL" sz="900" dirty="0"/>
              <a:t>curator Peter van der </a:t>
            </a:r>
            <a:r>
              <a:rPr lang="nl-NL" sz="900" dirty="0" err="1"/>
              <a:t>Coelen</a:t>
            </a:r>
            <a:endParaRPr lang="en-NL" sz="900" dirty="0"/>
          </a:p>
          <a:p>
            <a:pPr>
              <a:lnSpc>
                <a:spcPct val="120000"/>
              </a:lnSpc>
            </a:pPr>
            <a:r>
              <a:rPr lang="en-US" sz="900" dirty="0"/>
              <a:t>2012 </a:t>
            </a:r>
            <a:r>
              <a:rPr lang="en-US" sz="900" b="1" i="1" dirty="0"/>
              <a:t>Raw Art Expo</a:t>
            </a:r>
            <a:r>
              <a:rPr lang="en-US" sz="900" i="1" dirty="0"/>
              <a:t>, </a:t>
            </a:r>
            <a:r>
              <a:rPr lang="en-US" sz="900" dirty="0"/>
              <a:t>Raw Art Fair Rotterdam curator Bob Smit </a:t>
            </a:r>
            <a:endParaRPr lang="en-NL" sz="900" dirty="0"/>
          </a:p>
          <a:p>
            <a:pPr>
              <a:lnSpc>
                <a:spcPct val="120000"/>
              </a:lnSpc>
            </a:pPr>
            <a:r>
              <a:rPr lang="en-US" sz="900" dirty="0"/>
              <a:t>2012 </a:t>
            </a:r>
            <a:r>
              <a:rPr lang="en-US" sz="900" b="1" i="1" dirty="0"/>
              <a:t>The Kids Are Alright</a:t>
            </a:r>
            <a:r>
              <a:rPr lang="en-US" sz="900" i="1" dirty="0"/>
              <a:t>, 15 years </a:t>
            </a:r>
            <a:r>
              <a:rPr lang="en-US" sz="900" dirty="0"/>
              <a:t>MAMA, </a:t>
            </a:r>
            <a:r>
              <a:rPr lang="en-US" sz="900" dirty="0" err="1"/>
              <a:t>Kunsthal</a:t>
            </a:r>
            <a:r>
              <a:rPr lang="en-US" sz="900" dirty="0"/>
              <a:t> Rotterdam  curator </a:t>
            </a:r>
            <a:r>
              <a:rPr lang="en-US" sz="900" dirty="0" err="1"/>
              <a:t>Gerben</a:t>
            </a:r>
            <a:r>
              <a:rPr lang="en-US" sz="900" dirty="0"/>
              <a:t> Willers</a:t>
            </a:r>
          </a:p>
          <a:p>
            <a:pPr>
              <a:lnSpc>
                <a:spcPct val="120000"/>
              </a:lnSpc>
            </a:pPr>
            <a:endParaRPr lang="en-US" sz="900" dirty="0"/>
          </a:p>
          <a:p>
            <a:pPr>
              <a:lnSpc>
                <a:spcPct val="120000"/>
              </a:lnSpc>
            </a:pPr>
            <a:r>
              <a:rPr lang="nl-NL" sz="900" b="1" dirty="0"/>
              <a:t>Public </a:t>
            </a:r>
            <a:r>
              <a:rPr lang="nl-NL" sz="900" b="1" dirty="0" err="1"/>
              <a:t>collections</a:t>
            </a:r>
            <a:r>
              <a:rPr lang="nl-NL" sz="900" b="1" dirty="0"/>
              <a:t> </a:t>
            </a:r>
            <a:endParaRPr lang="en-NL" sz="900" dirty="0"/>
          </a:p>
          <a:p>
            <a:pPr>
              <a:lnSpc>
                <a:spcPct val="120000"/>
              </a:lnSpc>
            </a:pPr>
            <a:r>
              <a:rPr lang="nl-NL" sz="900" dirty="0"/>
              <a:t>Museum Boijmans van Beuningen Rotterdam, </a:t>
            </a:r>
          </a:p>
          <a:p>
            <a:pPr>
              <a:lnSpc>
                <a:spcPct val="120000"/>
              </a:lnSpc>
            </a:pPr>
            <a:r>
              <a:rPr lang="nl-NL" sz="900" dirty="0"/>
              <a:t>Groninger Museum, Museum Het </a:t>
            </a:r>
            <a:r>
              <a:rPr lang="nl-NL" sz="900" dirty="0" err="1"/>
              <a:t>Dolhuys</a:t>
            </a:r>
            <a:r>
              <a:rPr lang="nl-NL" sz="900" dirty="0"/>
              <a:t> Haarlem, Kunstuitleen Rotterdam, </a:t>
            </a:r>
            <a:r>
              <a:rPr lang="en-US" sz="900" dirty="0"/>
              <a:t>Dutch Ministry of Justice,  </a:t>
            </a:r>
          </a:p>
          <a:p>
            <a:pPr>
              <a:lnSpc>
                <a:spcPct val="120000"/>
              </a:lnSpc>
            </a:pPr>
            <a:r>
              <a:rPr lang="en-US" sz="900" dirty="0"/>
              <a:t>Dutch Ministry of Foreign affairs, </a:t>
            </a:r>
            <a:r>
              <a:rPr lang="nl-NL" sz="900" dirty="0"/>
              <a:t>Amsterdam Museum, </a:t>
            </a:r>
            <a:endParaRPr lang="en-US" sz="900" dirty="0"/>
          </a:p>
          <a:p>
            <a:pPr>
              <a:lnSpc>
                <a:spcPct val="120000"/>
              </a:lnSpc>
            </a:pPr>
            <a:r>
              <a:rPr lang="en-US" sz="900" dirty="0"/>
              <a:t>Suriname Museum Paramaribo</a:t>
            </a:r>
            <a:endParaRPr lang="en-NL" sz="900" dirty="0"/>
          </a:p>
          <a:p>
            <a:pPr>
              <a:lnSpc>
                <a:spcPct val="120000"/>
              </a:lnSpc>
            </a:pPr>
            <a:endParaRPr lang="en-US" sz="900" b="1" dirty="0"/>
          </a:p>
          <a:p>
            <a:pPr>
              <a:lnSpc>
                <a:spcPct val="120000"/>
              </a:lnSpc>
            </a:pPr>
            <a:r>
              <a:rPr lang="en-US" sz="900" b="1" dirty="0"/>
              <a:t>Public Art </a:t>
            </a:r>
            <a:endParaRPr lang="en-NL" sz="900" b="1" dirty="0"/>
          </a:p>
          <a:p>
            <a:pPr>
              <a:lnSpc>
                <a:spcPct val="120000"/>
              </a:lnSpc>
            </a:pPr>
            <a:r>
              <a:rPr lang="en-NL" sz="900" dirty="0"/>
              <a:t>2002 </a:t>
            </a:r>
            <a:r>
              <a:rPr lang="en-NL" sz="900" b="1" i="1" dirty="0"/>
              <a:t>Ode aan Marten Toonder</a:t>
            </a:r>
            <a:r>
              <a:rPr lang="en-NL" sz="900" dirty="0"/>
              <a:t>, </a:t>
            </a:r>
          </a:p>
          <a:p>
            <a:pPr>
              <a:lnSpc>
                <a:spcPct val="120000"/>
              </a:lnSpc>
            </a:pPr>
            <a:r>
              <a:rPr lang="en-NL" sz="900" dirty="0"/>
              <a:t>Binnenrotte Rotterdam, commissioner City of Rotterdam </a:t>
            </a:r>
          </a:p>
          <a:p>
            <a:pPr>
              <a:lnSpc>
                <a:spcPct val="120000"/>
              </a:lnSpc>
            </a:pPr>
            <a:endParaRPr lang="en-NL" sz="900" dirty="0"/>
          </a:p>
          <a:p>
            <a:pPr>
              <a:lnSpc>
                <a:spcPct val="120000"/>
              </a:lnSpc>
            </a:pPr>
            <a:r>
              <a:rPr lang="en-US" sz="900" b="1" dirty="0"/>
              <a:t>Artist in residencies</a:t>
            </a:r>
          </a:p>
          <a:p>
            <a:pPr>
              <a:lnSpc>
                <a:spcPct val="120000"/>
              </a:lnSpc>
            </a:pPr>
            <a:r>
              <a:rPr lang="en-US" sz="900" dirty="0"/>
              <a:t>2021/ 2022 </a:t>
            </a:r>
            <a:r>
              <a:rPr lang="en-US" sz="900" b="1" dirty="0"/>
              <a:t>EKWC</a:t>
            </a:r>
            <a:r>
              <a:rPr lang="en-US" sz="900" dirty="0"/>
              <a:t> European Ceramic Work Center, </a:t>
            </a:r>
          </a:p>
          <a:p>
            <a:pPr>
              <a:lnSpc>
                <a:spcPct val="120000"/>
              </a:lnSpc>
            </a:pPr>
            <a:r>
              <a:rPr lang="en-US" sz="900" dirty="0" err="1"/>
              <a:t>Oisterwijk</a:t>
            </a:r>
            <a:r>
              <a:rPr lang="en-US" sz="900" dirty="0"/>
              <a:t> (ceramics)</a:t>
            </a:r>
            <a:endParaRPr lang="en-NL" sz="900" dirty="0"/>
          </a:p>
          <a:p>
            <a:pPr>
              <a:lnSpc>
                <a:spcPct val="120000"/>
              </a:lnSpc>
            </a:pPr>
            <a:r>
              <a:rPr lang="en-US" sz="900" dirty="0"/>
              <a:t>2020 </a:t>
            </a:r>
            <a:r>
              <a:rPr lang="en-US" sz="900" b="1" dirty="0"/>
              <a:t>Heinen </a:t>
            </a:r>
            <a:r>
              <a:rPr lang="en-US" sz="900" b="1" dirty="0" err="1"/>
              <a:t>Delftsblauw</a:t>
            </a:r>
            <a:r>
              <a:rPr lang="en-US" sz="900" b="1" dirty="0"/>
              <a:t> </a:t>
            </a:r>
            <a:r>
              <a:rPr lang="en-US" sz="900" dirty="0" err="1"/>
              <a:t>Putten</a:t>
            </a:r>
            <a:r>
              <a:rPr lang="en-US" sz="900" dirty="0"/>
              <a:t> (ceramics) </a:t>
            </a:r>
            <a:endParaRPr lang="en-NL" sz="900" dirty="0"/>
          </a:p>
          <a:p>
            <a:pPr>
              <a:lnSpc>
                <a:spcPct val="120000"/>
              </a:lnSpc>
            </a:pPr>
            <a:r>
              <a:rPr lang="en-US" sz="900" dirty="0"/>
              <a:t>2019/2020 </a:t>
            </a:r>
            <a:r>
              <a:rPr lang="en-US" sz="900" b="1" dirty="0" err="1"/>
              <a:t>BijlmAIR</a:t>
            </a:r>
            <a:r>
              <a:rPr lang="en-US" sz="900" dirty="0"/>
              <a:t> Amsterdam Zuid-</a:t>
            </a:r>
            <a:r>
              <a:rPr lang="en-US" sz="900" dirty="0" err="1"/>
              <a:t>oost</a:t>
            </a:r>
            <a:r>
              <a:rPr lang="en-US" sz="900" dirty="0"/>
              <a:t> (research)</a:t>
            </a:r>
            <a:endParaRPr lang="en-NL" sz="900" dirty="0"/>
          </a:p>
          <a:p>
            <a:pPr>
              <a:lnSpc>
                <a:spcPct val="120000"/>
              </a:lnSpc>
            </a:pPr>
            <a:r>
              <a:rPr lang="en-US" sz="900" dirty="0"/>
              <a:t>2019 </a:t>
            </a:r>
            <a:r>
              <a:rPr lang="en-US" sz="900" b="1" dirty="0"/>
              <a:t>NA</a:t>
            </a:r>
            <a:r>
              <a:rPr lang="en-US" sz="900" dirty="0"/>
              <a:t> artist in residency Jingdezhen China (porcelain)</a:t>
            </a:r>
            <a:endParaRPr lang="en-NL" sz="900" dirty="0"/>
          </a:p>
          <a:p>
            <a:pPr>
              <a:lnSpc>
                <a:spcPct val="120000"/>
              </a:lnSpc>
            </a:pPr>
            <a:r>
              <a:rPr lang="en-US" sz="900" dirty="0"/>
              <a:t>2016 </a:t>
            </a:r>
            <a:r>
              <a:rPr lang="en-US" sz="900" b="1" dirty="0"/>
              <a:t>Paradise Tiles </a:t>
            </a:r>
            <a:r>
              <a:rPr lang="en-US" sz="900" dirty="0"/>
              <a:t>Isfahan Iran (mosaic, tiles &amp; calligraphy) </a:t>
            </a:r>
            <a:endParaRPr lang="en-NL" sz="900" dirty="0"/>
          </a:p>
          <a:p>
            <a:pPr>
              <a:lnSpc>
                <a:spcPct val="120000"/>
              </a:lnSpc>
            </a:pPr>
            <a:r>
              <a:rPr lang="en-US" sz="900" dirty="0"/>
              <a:t>2015 </a:t>
            </a:r>
            <a:r>
              <a:rPr lang="en-US" sz="900" b="1" dirty="0"/>
              <a:t>Pottery Workshop </a:t>
            </a:r>
            <a:r>
              <a:rPr lang="en-US" sz="900" dirty="0"/>
              <a:t>Jingdezhen China (porcelain) </a:t>
            </a:r>
            <a:endParaRPr lang="en-NL" sz="900" dirty="0"/>
          </a:p>
          <a:p>
            <a:pPr>
              <a:lnSpc>
                <a:spcPct val="120000"/>
              </a:lnSpc>
            </a:pPr>
            <a:r>
              <a:rPr lang="en-US" sz="900" dirty="0"/>
              <a:t>2014 </a:t>
            </a:r>
            <a:r>
              <a:rPr lang="en-US" sz="900" b="1" dirty="0"/>
              <a:t>EKWC</a:t>
            </a:r>
            <a:r>
              <a:rPr lang="en-US" sz="900" dirty="0"/>
              <a:t> European Ceramic Work Center, Den Bosch (ceramics)</a:t>
            </a:r>
            <a:endParaRPr lang="en-NL" sz="900" dirty="0"/>
          </a:p>
          <a:p>
            <a:pPr>
              <a:lnSpc>
                <a:spcPct val="120000"/>
              </a:lnSpc>
            </a:pPr>
            <a:r>
              <a:rPr lang="en-US" sz="900" dirty="0"/>
              <a:t>2010 </a:t>
            </a:r>
            <a:r>
              <a:rPr lang="en-US" sz="900" b="1" dirty="0"/>
              <a:t>EKWC</a:t>
            </a:r>
            <a:r>
              <a:rPr lang="en-US" sz="900" dirty="0"/>
              <a:t> European Ceramic Work Center, Den Bosch (ceramics)</a:t>
            </a:r>
            <a:endParaRPr lang="en-NL" sz="900" dirty="0"/>
          </a:p>
          <a:p>
            <a:pPr>
              <a:lnSpc>
                <a:spcPct val="120000"/>
              </a:lnSpc>
            </a:pPr>
            <a:r>
              <a:rPr lang="en-US" sz="900" dirty="0"/>
              <a:t>2007 </a:t>
            </a:r>
            <a:r>
              <a:rPr lang="en-US" sz="900" b="1" dirty="0" err="1"/>
              <a:t>Beeldenstorm</a:t>
            </a:r>
            <a:r>
              <a:rPr lang="en-US" sz="900" b="1" dirty="0"/>
              <a:t> </a:t>
            </a:r>
            <a:r>
              <a:rPr lang="en-US" sz="900" dirty="0"/>
              <a:t>/ Make Eindhoven (bronze)</a:t>
            </a:r>
          </a:p>
          <a:p>
            <a:pPr>
              <a:lnSpc>
                <a:spcPct val="120000"/>
              </a:lnSpc>
            </a:pPr>
            <a:r>
              <a:rPr lang="en-US" sz="900" dirty="0"/>
              <a:t>2002 </a:t>
            </a:r>
            <a:r>
              <a:rPr lang="en-US" sz="900" b="1" dirty="0"/>
              <a:t>EKWC</a:t>
            </a:r>
            <a:r>
              <a:rPr lang="en-US" sz="900" dirty="0"/>
              <a:t> European Ceramic Work Center Den Bosch (ceramics)</a:t>
            </a:r>
            <a:endParaRPr lang="en-NL" sz="900" dirty="0"/>
          </a:p>
        </p:txBody>
      </p:sp>
      <p:sp>
        <p:nvSpPr>
          <p:cNvPr id="4" name="TextBox 3">
            <a:extLst>
              <a:ext uri="{FF2B5EF4-FFF2-40B4-BE49-F238E27FC236}">
                <a16:creationId xmlns:a16="http://schemas.microsoft.com/office/drawing/2014/main" id="{31E8E8F4-3143-0D0F-3250-4467DB08B029}"/>
              </a:ext>
            </a:extLst>
          </p:cNvPr>
          <p:cNvSpPr txBox="1"/>
          <p:nvPr/>
        </p:nvSpPr>
        <p:spPr>
          <a:xfrm>
            <a:off x="4247436" y="357471"/>
            <a:ext cx="3697127" cy="6895414"/>
          </a:xfrm>
          <a:prstGeom prst="rect">
            <a:avLst/>
          </a:prstGeom>
          <a:noFill/>
        </p:spPr>
        <p:txBody>
          <a:bodyPr wrap="square" rtlCol="0">
            <a:spAutoFit/>
          </a:bodyPr>
          <a:lstStyle/>
          <a:p>
            <a:pPr>
              <a:lnSpc>
                <a:spcPct val="120000"/>
              </a:lnSpc>
            </a:pPr>
            <a:endParaRPr lang="en-NL" sz="900" dirty="0"/>
          </a:p>
          <a:p>
            <a:pPr>
              <a:lnSpc>
                <a:spcPct val="120000"/>
              </a:lnSpc>
            </a:pPr>
            <a:r>
              <a:rPr lang="en-US" sz="900" b="1" dirty="0"/>
              <a:t>Group-exhibitions </a:t>
            </a:r>
          </a:p>
          <a:p>
            <a:pPr>
              <a:lnSpc>
                <a:spcPct val="120000"/>
              </a:lnSpc>
            </a:pPr>
            <a:r>
              <a:rPr lang="en-US" sz="900" dirty="0"/>
              <a:t>2022</a:t>
            </a:r>
            <a:r>
              <a:rPr lang="en-US" sz="900" b="1" dirty="0"/>
              <a:t> </a:t>
            </a:r>
            <a:r>
              <a:rPr lang="en-US" sz="900" dirty="0"/>
              <a:t>– 2023 </a:t>
            </a:r>
            <a:r>
              <a:rPr lang="en-US" sz="900" b="1" dirty="0"/>
              <a:t>Unpacking </a:t>
            </a:r>
            <a:r>
              <a:rPr lang="en-US" sz="900" b="1" dirty="0" err="1"/>
              <a:t>Boijmans</a:t>
            </a:r>
            <a:r>
              <a:rPr lang="en-US" sz="900" b="1" dirty="0"/>
              <a:t> </a:t>
            </a:r>
            <a:r>
              <a:rPr lang="en-US" sz="900" dirty="0"/>
              <a:t>Depot </a:t>
            </a:r>
            <a:r>
              <a:rPr lang="en-US" sz="900" dirty="0" err="1"/>
              <a:t>Boijmans</a:t>
            </a:r>
            <a:r>
              <a:rPr lang="en-US" sz="900" dirty="0"/>
              <a:t>  van </a:t>
            </a:r>
            <a:r>
              <a:rPr lang="en-US" sz="900" dirty="0" err="1"/>
              <a:t>Beuningen</a:t>
            </a:r>
            <a:r>
              <a:rPr lang="en-US" sz="900" dirty="0"/>
              <a:t> </a:t>
            </a:r>
          </a:p>
          <a:p>
            <a:pPr>
              <a:lnSpc>
                <a:spcPct val="120000"/>
              </a:lnSpc>
            </a:pPr>
            <a:r>
              <a:rPr lang="en-US" sz="900" dirty="0"/>
              <a:t>curator Alexandra van </a:t>
            </a:r>
            <a:r>
              <a:rPr lang="en-US" sz="900" dirty="0" err="1"/>
              <a:t>Dongen</a:t>
            </a:r>
            <a:endParaRPr lang="en-US" sz="900" b="1" dirty="0"/>
          </a:p>
          <a:p>
            <a:pPr>
              <a:lnSpc>
                <a:spcPct val="120000"/>
              </a:lnSpc>
            </a:pPr>
            <a:r>
              <a:rPr lang="en-US" sz="900" dirty="0"/>
              <a:t>2023 </a:t>
            </a:r>
            <a:r>
              <a:rPr lang="en-US" sz="900" b="1" dirty="0"/>
              <a:t>Gold  </a:t>
            </a:r>
            <a:r>
              <a:rPr lang="en-US" sz="900" dirty="0"/>
              <a:t>Afrika museum Berg </a:t>
            </a:r>
            <a:r>
              <a:rPr lang="en-US" sz="900" dirty="0" err="1"/>
              <a:t>en</a:t>
            </a:r>
            <a:r>
              <a:rPr lang="en-US" sz="900" dirty="0"/>
              <a:t> Dal curator </a:t>
            </a:r>
            <a:r>
              <a:rPr lang="en-US" sz="900" dirty="0" err="1"/>
              <a:t>Wouter</a:t>
            </a:r>
            <a:r>
              <a:rPr lang="en-US" sz="900" dirty="0"/>
              <a:t> Welling</a:t>
            </a:r>
          </a:p>
          <a:p>
            <a:pPr>
              <a:lnSpc>
                <a:spcPct val="120000"/>
              </a:lnSpc>
            </a:pPr>
            <a:r>
              <a:rPr lang="en-US" sz="900" dirty="0"/>
              <a:t>2022 -2023 </a:t>
            </a:r>
            <a:r>
              <a:rPr lang="en-US" sz="900" b="1" dirty="0"/>
              <a:t>Healing Power </a:t>
            </a:r>
            <a:r>
              <a:rPr lang="en-US" sz="900" dirty="0"/>
              <a:t>Afrika museum curator </a:t>
            </a:r>
            <a:r>
              <a:rPr lang="en-US" sz="900" dirty="0" err="1"/>
              <a:t>Wouter</a:t>
            </a:r>
            <a:r>
              <a:rPr lang="en-US" sz="900" dirty="0"/>
              <a:t> Welling </a:t>
            </a:r>
          </a:p>
          <a:p>
            <a:pPr>
              <a:lnSpc>
                <a:spcPct val="120000"/>
              </a:lnSpc>
            </a:pPr>
            <a:r>
              <a:rPr lang="en-US" sz="900" dirty="0"/>
              <a:t>2021 </a:t>
            </a:r>
            <a:r>
              <a:rPr lang="en-US" sz="900" b="1" dirty="0"/>
              <a:t>Test Lab</a:t>
            </a:r>
            <a:r>
              <a:rPr lang="en-US" sz="900" dirty="0"/>
              <a:t> European Ceramic Center EKWC </a:t>
            </a:r>
            <a:r>
              <a:rPr lang="en-US" sz="900" dirty="0" err="1"/>
              <a:t>Oisterwijk</a:t>
            </a:r>
            <a:r>
              <a:rPr lang="en-US" sz="900" dirty="0"/>
              <a:t> NL </a:t>
            </a:r>
          </a:p>
          <a:p>
            <a:pPr>
              <a:lnSpc>
                <a:spcPct val="120000"/>
              </a:lnSpc>
            </a:pPr>
            <a:r>
              <a:rPr lang="en-US" sz="900" dirty="0"/>
              <a:t>curator Ranti </a:t>
            </a:r>
            <a:r>
              <a:rPr lang="en-US" sz="900" dirty="0" err="1"/>
              <a:t>Tjan</a:t>
            </a:r>
            <a:r>
              <a:rPr lang="en-US" sz="900" dirty="0"/>
              <a:t> </a:t>
            </a:r>
            <a:endParaRPr lang="en-NL" sz="900" dirty="0"/>
          </a:p>
          <a:p>
            <a:pPr>
              <a:lnSpc>
                <a:spcPct val="120000"/>
              </a:lnSpc>
            </a:pPr>
            <a:r>
              <a:rPr lang="en-US" sz="900" dirty="0"/>
              <a:t>2021/2022  </a:t>
            </a:r>
            <a:r>
              <a:rPr lang="en-GB" sz="900" b="1" i="1" dirty="0"/>
              <a:t>AIR in Southeast #  2020/2021 </a:t>
            </a:r>
            <a:r>
              <a:rPr lang="en-GB" sz="900" dirty="0"/>
              <a:t>curator Renske de Jong </a:t>
            </a:r>
            <a:endParaRPr lang="en-NL" sz="900" dirty="0"/>
          </a:p>
          <a:p>
            <a:pPr>
              <a:lnSpc>
                <a:spcPct val="120000"/>
              </a:lnSpc>
            </a:pPr>
            <a:r>
              <a:rPr lang="en-US" sz="900" dirty="0"/>
              <a:t>2021 </a:t>
            </a:r>
            <a:r>
              <a:rPr lang="en-US" sz="900" b="1" i="1" dirty="0"/>
              <a:t>Healing Power</a:t>
            </a:r>
            <a:r>
              <a:rPr lang="en-US" sz="900" i="1" dirty="0"/>
              <a:t>,</a:t>
            </a:r>
            <a:r>
              <a:rPr lang="en-US" sz="900" dirty="0"/>
              <a:t> </a:t>
            </a:r>
            <a:r>
              <a:rPr lang="en-US" sz="900" dirty="0" err="1"/>
              <a:t>Tropen</a:t>
            </a:r>
            <a:r>
              <a:rPr lang="en-US" sz="900" dirty="0"/>
              <a:t> Museum Amsterdam </a:t>
            </a:r>
          </a:p>
          <a:p>
            <a:pPr>
              <a:lnSpc>
                <a:spcPct val="120000"/>
              </a:lnSpc>
            </a:pPr>
            <a:r>
              <a:rPr lang="en-US" sz="900" dirty="0"/>
              <a:t>curator </a:t>
            </a:r>
            <a:r>
              <a:rPr lang="en-US" sz="900" dirty="0" err="1"/>
              <a:t>Wouter</a:t>
            </a:r>
            <a:r>
              <a:rPr lang="en-US" sz="900" dirty="0"/>
              <a:t> Welling</a:t>
            </a:r>
            <a:endParaRPr lang="en-NL" sz="900" dirty="0"/>
          </a:p>
          <a:p>
            <a:pPr>
              <a:lnSpc>
                <a:spcPct val="120000"/>
              </a:lnSpc>
            </a:pPr>
            <a:r>
              <a:rPr lang="nl-NL" sz="900" dirty="0"/>
              <a:t>2020 </a:t>
            </a:r>
            <a:r>
              <a:rPr lang="nl-NL" sz="900" b="1" dirty="0"/>
              <a:t>Permanent </a:t>
            </a:r>
            <a:r>
              <a:rPr lang="nl-NL" sz="900" b="1" dirty="0" err="1"/>
              <a:t>collection</a:t>
            </a:r>
            <a:r>
              <a:rPr lang="nl-NL" sz="900" dirty="0"/>
              <a:t>, het </a:t>
            </a:r>
            <a:r>
              <a:rPr lang="nl-NL" sz="900" dirty="0" err="1"/>
              <a:t>Dolhuys</a:t>
            </a:r>
            <a:r>
              <a:rPr lang="nl-NL" sz="900" dirty="0"/>
              <a:t> museum van de geest </a:t>
            </a:r>
          </a:p>
          <a:p>
            <a:pPr>
              <a:lnSpc>
                <a:spcPct val="120000"/>
              </a:lnSpc>
            </a:pPr>
            <a:r>
              <a:rPr lang="en-US" sz="900" dirty="0"/>
              <a:t>2019 </a:t>
            </a:r>
            <a:r>
              <a:rPr lang="en-US" sz="900" b="1" i="1" dirty="0"/>
              <a:t>To Return</a:t>
            </a:r>
            <a:r>
              <a:rPr lang="en-US" sz="900" dirty="0"/>
              <a:t> Opposite gallery Jingdezhen </a:t>
            </a:r>
          </a:p>
          <a:p>
            <a:pPr>
              <a:lnSpc>
                <a:spcPct val="120000"/>
              </a:lnSpc>
            </a:pPr>
            <a:r>
              <a:rPr lang="en-US" sz="900" dirty="0"/>
              <a:t>curators Liu </a:t>
            </a:r>
            <a:r>
              <a:rPr lang="en-US" sz="900" dirty="0" err="1"/>
              <a:t>Zongna</a:t>
            </a:r>
            <a:r>
              <a:rPr lang="en-US" sz="900" dirty="0"/>
              <a:t> &amp; Song Tao (Beijing)</a:t>
            </a:r>
            <a:endParaRPr lang="en-NL" sz="900" dirty="0"/>
          </a:p>
          <a:p>
            <a:pPr>
              <a:lnSpc>
                <a:spcPct val="120000"/>
              </a:lnSpc>
            </a:pPr>
            <a:r>
              <a:rPr lang="en-NL" sz="900" dirty="0"/>
              <a:t>2019</a:t>
            </a:r>
            <a:r>
              <a:rPr lang="en-NL" sz="900" i="1" dirty="0"/>
              <a:t> </a:t>
            </a:r>
            <a:r>
              <a:rPr lang="en-NL" sz="900" b="1" i="1" dirty="0"/>
              <a:t>Healing power </a:t>
            </a:r>
            <a:r>
              <a:rPr lang="en-NL" sz="900" b="1" dirty="0"/>
              <a:t> </a:t>
            </a:r>
            <a:r>
              <a:rPr lang="en-NL" sz="900" dirty="0"/>
              <a:t>Museum Volkenkunde Leiden </a:t>
            </a:r>
          </a:p>
          <a:p>
            <a:pPr>
              <a:lnSpc>
                <a:spcPct val="120000"/>
              </a:lnSpc>
            </a:pPr>
            <a:r>
              <a:rPr lang="en-NL" sz="900" dirty="0"/>
              <a:t>curator Wouter Welling</a:t>
            </a:r>
          </a:p>
          <a:p>
            <a:pPr>
              <a:lnSpc>
                <a:spcPct val="120000"/>
              </a:lnSpc>
            </a:pPr>
            <a:r>
              <a:rPr lang="en-NL" sz="900" dirty="0"/>
              <a:t>2018</a:t>
            </a:r>
            <a:r>
              <a:rPr lang="en-NL" sz="900" i="1" dirty="0"/>
              <a:t> </a:t>
            </a:r>
            <a:r>
              <a:rPr lang="en-NL" sz="900" b="1" i="1" dirty="0"/>
              <a:t>Dutch circle of Sculptors 100 years</a:t>
            </a:r>
            <a:r>
              <a:rPr lang="en-NL" sz="900" i="1" dirty="0"/>
              <a:t>,</a:t>
            </a:r>
            <a:r>
              <a:rPr lang="en-NL" sz="900" dirty="0"/>
              <a:t> </a:t>
            </a:r>
          </a:p>
          <a:p>
            <a:pPr>
              <a:lnSpc>
                <a:spcPct val="120000"/>
              </a:lnSpc>
            </a:pPr>
            <a:r>
              <a:rPr lang="en-NL" sz="900" dirty="0"/>
              <a:t>Pulchri Den Haag curator Jeroen Damen</a:t>
            </a:r>
          </a:p>
          <a:p>
            <a:pPr>
              <a:lnSpc>
                <a:spcPct val="120000"/>
              </a:lnSpc>
            </a:pPr>
            <a:r>
              <a:rPr lang="en-NL" sz="900" dirty="0"/>
              <a:t>2017/2018 </a:t>
            </a:r>
            <a:r>
              <a:rPr lang="en-NL" sz="900" b="1" i="1" dirty="0"/>
              <a:t>Sticky Business</a:t>
            </a:r>
            <a:r>
              <a:rPr lang="en-NL" sz="900" b="1" dirty="0"/>
              <a:t> </a:t>
            </a:r>
            <a:r>
              <a:rPr lang="en-NL" sz="900" dirty="0"/>
              <a:t>Stedelijk Museum Schiedam </a:t>
            </a:r>
          </a:p>
          <a:p>
            <a:pPr>
              <a:lnSpc>
                <a:spcPct val="120000"/>
              </a:lnSpc>
            </a:pPr>
            <a:r>
              <a:rPr lang="en-NL" sz="900" dirty="0"/>
              <a:t>curator Marije Vogelzang</a:t>
            </a:r>
          </a:p>
          <a:p>
            <a:pPr>
              <a:lnSpc>
                <a:spcPct val="120000"/>
              </a:lnSpc>
            </a:pPr>
            <a:r>
              <a:rPr lang="en-NL" sz="900" dirty="0"/>
              <a:t>2017 </a:t>
            </a:r>
            <a:r>
              <a:rPr lang="en-NL" sz="900" b="1" i="1" dirty="0"/>
              <a:t>Making of Mama Aisa</a:t>
            </a:r>
            <a:r>
              <a:rPr lang="en-NL" sz="900" b="1" dirty="0"/>
              <a:t> </a:t>
            </a:r>
            <a:r>
              <a:rPr lang="en-NL" sz="900" dirty="0"/>
              <a:t>DordtYart Dordtrecht Netherlands </a:t>
            </a:r>
          </a:p>
          <a:p>
            <a:pPr>
              <a:lnSpc>
                <a:spcPct val="120000"/>
              </a:lnSpc>
            </a:pPr>
            <a:r>
              <a:rPr lang="en-US" sz="900" dirty="0"/>
              <a:t>2016 </a:t>
            </a:r>
            <a:r>
              <a:rPr lang="en-US" sz="900" b="1" i="1" dirty="0"/>
              <a:t>Ritual and the Sacred</a:t>
            </a:r>
            <a:r>
              <a:rPr lang="en-US" sz="900" b="1" dirty="0"/>
              <a:t> </a:t>
            </a:r>
            <a:r>
              <a:rPr lang="en-US" sz="900" dirty="0"/>
              <a:t>Route du Nord Rotterdam </a:t>
            </a:r>
          </a:p>
          <a:p>
            <a:pPr>
              <a:lnSpc>
                <a:spcPct val="120000"/>
              </a:lnSpc>
            </a:pPr>
            <a:r>
              <a:rPr lang="en-US" sz="900" dirty="0"/>
              <a:t>curator Hans van der Ham </a:t>
            </a:r>
            <a:endParaRPr lang="en-NL" sz="900" dirty="0"/>
          </a:p>
          <a:p>
            <a:pPr>
              <a:lnSpc>
                <a:spcPct val="120000"/>
              </a:lnSpc>
            </a:pPr>
            <a:r>
              <a:rPr lang="en-US" sz="900" dirty="0"/>
              <a:t>2016 </a:t>
            </a:r>
            <a:r>
              <a:rPr lang="en-US" sz="900" b="1" i="1" dirty="0"/>
              <a:t>Hollandaise</a:t>
            </a:r>
            <a:r>
              <a:rPr lang="en-US" sz="900" b="1" dirty="0"/>
              <a:t> </a:t>
            </a:r>
            <a:r>
              <a:rPr lang="en-US" sz="900" dirty="0"/>
              <a:t>New Art Projects London UK, curator Ken Pratt </a:t>
            </a:r>
          </a:p>
          <a:p>
            <a:pPr>
              <a:lnSpc>
                <a:spcPct val="120000"/>
              </a:lnSpc>
            </a:pPr>
            <a:r>
              <a:rPr lang="nl-NL" sz="900" dirty="0"/>
              <a:t>2016 </a:t>
            </a:r>
            <a:r>
              <a:rPr lang="nl-NL" sz="900" b="1" i="1" dirty="0"/>
              <a:t>Bal!</a:t>
            </a:r>
            <a:r>
              <a:rPr lang="nl-NL" sz="900" dirty="0"/>
              <a:t> Royal </a:t>
            </a:r>
            <a:r>
              <a:rPr lang="nl-NL" sz="900" dirty="0" err="1"/>
              <a:t>Palace</a:t>
            </a:r>
            <a:r>
              <a:rPr lang="nl-NL" sz="900" dirty="0"/>
              <a:t> Soestdijk Soest Netherlands </a:t>
            </a:r>
          </a:p>
          <a:p>
            <a:pPr>
              <a:lnSpc>
                <a:spcPct val="120000"/>
              </a:lnSpc>
            </a:pPr>
            <a:r>
              <a:rPr lang="nl-NL" sz="900" dirty="0"/>
              <a:t>curator Anne van der Zwaag</a:t>
            </a:r>
            <a:endParaRPr lang="en-NL" sz="900" dirty="0"/>
          </a:p>
          <a:p>
            <a:pPr>
              <a:lnSpc>
                <a:spcPct val="120000"/>
              </a:lnSpc>
            </a:pPr>
            <a:r>
              <a:rPr lang="nl-NL" sz="900" dirty="0"/>
              <a:t>2016</a:t>
            </a:r>
            <a:r>
              <a:rPr lang="nl-NL" sz="900" b="1" dirty="0"/>
              <a:t> </a:t>
            </a:r>
            <a:r>
              <a:rPr lang="nl-NL" sz="900" b="1" i="1" dirty="0" err="1"/>
              <a:t>Persian</a:t>
            </a:r>
            <a:r>
              <a:rPr lang="nl-NL" sz="900" b="1" i="1" dirty="0"/>
              <a:t> Poems</a:t>
            </a:r>
            <a:r>
              <a:rPr lang="nl-NL" sz="900" b="1" dirty="0"/>
              <a:t> </a:t>
            </a:r>
            <a:r>
              <a:rPr lang="nl-NL" sz="900" dirty="0" err="1"/>
              <a:t>Seedz</a:t>
            </a:r>
            <a:r>
              <a:rPr lang="nl-NL" sz="900" dirty="0"/>
              <a:t> Rotterdam Vluchtelingenwerk </a:t>
            </a:r>
            <a:r>
              <a:rPr lang="nl-NL" sz="900" dirty="0" err="1"/>
              <a:t>Nedereland</a:t>
            </a:r>
            <a:r>
              <a:rPr lang="nl-NL" sz="900" dirty="0"/>
              <a:t> </a:t>
            </a:r>
            <a:endParaRPr lang="en-NL" sz="900" dirty="0"/>
          </a:p>
          <a:p>
            <a:pPr>
              <a:lnSpc>
                <a:spcPct val="120000"/>
              </a:lnSpc>
            </a:pPr>
            <a:r>
              <a:rPr lang="en-US" sz="900" dirty="0"/>
              <a:t>2015 </a:t>
            </a:r>
            <a:r>
              <a:rPr lang="en-US" sz="900" b="1" i="1" dirty="0"/>
              <a:t>Diversity and Inclusion</a:t>
            </a:r>
            <a:r>
              <a:rPr lang="en-US" sz="900" i="1" dirty="0"/>
              <a:t>: Challenging Implicit Bias</a:t>
            </a:r>
            <a:r>
              <a:rPr lang="en-US" sz="900" dirty="0"/>
              <a:t> – </a:t>
            </a:r>
          </a:p>
          <a:p>
            <a:pPr>
              <a:lnSpc>
                <a:spcPct val="120000"/>
              </a:lnSpc>
            </a:pPr>
            <a:r>
              <a:rPr lang="en-US" sz="900" dirty="0"/>
              <a:t>University Leiden curator CBK </a:t>
            </a:r>
            <a:r>
              <a:rPr lang="en-US" sz="900" dirty="0" err="1"/>
              <a:t>Zuidoost</a:t>
            </a:r>
            <a:r>
              <a:rPr lang="en-US" sz="900" dirty="0"/>
              <a:t> Amsterdam </a:t>
            </a:r>
          </a:p>
          <a:p>
            <a:pPr>
              <a:lnSpc>
                <a:spcPct val="120000"/>
              </a:lnSpc>
            </a:pPr>
            <a:r>
              <a:rPr lang="en-NL" sz="900" dirty="0"/>
              <a:t>2015 </a:t>
            </a:r>
            <a:r>
              <a:rPr lang="en-NL" sz="900" b="1" i="1" dirty="0"/>
              <a:t>Arte Concordia</a:t>
            </a:r>
            <a:r>
              <a:rPr lang="en-NL" sz="900" b="1" dirty="0"/>
              <a:t> </a:t>
            </a:r>
            <a:r>
              <a:rPr lang="en-NL" sz="900" dirty="0"/>
              <a:t>– Sculpture exhibition Rotterdam </a:t>
            </a:r>
          </a:p>
          <a:p>
            <a:pPr>
              <a:lnSpc>
                <a:spcPct val="120000"/>
              </a:lnSpc>
            </a:pPr>
            <a:r>
              <a:rPr lang="en-NL" sz="900" dirty="0"/>
              <a:t>curator Olpheart den Otter</a:t>
            </a:r>
          </a:p>
          <a:p>
            <a:pPr>
              <a:lnSpc>
                <a:spcPct val="120000"/>
              </a:lnSpc>
            </a:pPr>
            <a:r>
              <a:rPr lang="en-NL" sz="900" i="1" dirty="0"/>
              <a:t>2015 </a:t>
            </a:r>
            <a:r>
              <a:rPr lang="en-NL" sz="900" b="1" i="1" dirty="0"/>
              <a:t>MOM contemporary</a:t>
            </a:r>
            <a:r>
              <a:rPr lang="en-NL" sz="900" b="1" dirty="0"/>
              <a:t> masks </a:t>
            </a:r>
          </a:p>
          <a:p>
            <a:pPr>
              <a:lnSpc>
                <a:spcPct val="120000"/>
              </a:lnSpc>
            </a:pPr>
            <a:r>
              <a:rPr lang="en-NL" sz="900" dirty="0"/>
              <a:t>Centrum Beeldende Kunst Zuid Oost Amsterdam</a:t>
            </a:r>
          </a:p>
          <a:p>
            <a:pPr>
              <a:lnSpc>
                <a:spcPct val="120000"/>
              </a:lnSpc>
            </a:pPr>
            <a:r>
              <a:rPr lang="en-NL" sz="900" dirty="0"/>
              <a:t>2014 </a:t>
            </a:r>
            <a:r>
              <a:rPr lang="en-NL" sz="900" b="1" i="1" dirty="0"/>
              <a:t>Goethe Dialegs</a:t>
            </a:r>
            <a:r>
              <a:rPr lang="en-NL" sz="900" b="1" dirty="0"/>
              <a:t> </a:t>
            </a:r>
            <a:r>
              <a:rPr lang="en-NL" sz="900" dirty="0"/>
              <a:t>Goethe Institut Barcelona Spain </a:t>
            </a:r>
          </a:p>
          <a:p>
            <a:pPr>
              <a:lnSpc>
                <a:spcPct val="120000"/>
              </a:lnSpc>
            </a:pPr>
            <a:r>
              <a:rPr lang="en-NL" sz="900" dirty="0"/>
              <a:t>curator Robert Punkenhofer</a:t>
            </a:r>
          </a:p>
          <a:p>
            <a:pPr>
              <a:lnSpc>
                <a:spcPct val="120000"/>
              </a:lnSpc>
            </a:pPr>
            <a:r>
              <a:rPr lang="en-US" sz="900" dirty="0"/>
              <a:t>2014 </a:t>
            </a:r>
            <a:r>
              <a:rPr lang="en-US" sz="900" b="1" i="1" dirty="0"/>
              <a:t>The Individual Is Lost</a:t>
            </a:r>
            <a:r>
              <a:rPr lang="en-US" sz="900" b="1" dirty="0"/>
              <a:t> </a:t>
            </a:r>
            <a:r>
              <a:rPr lang="en-US" sz="900" dirty="0" err="1"/>
              <a:t>Zic</a:t>
            </a:r>
            <a:r>
              <a:rPr lang="en-US" sz="900" dirty="0"/>
              <a:t> </a:t>
            </a:r>
            <a:r>
              <a:rPr lang="en-US" sz="900" dirty="0" err="1"/>
              <a:t>Zerp</a:t>
            </a:r>
            <a:r>
              <a:rPr lang="en-US" sz="900" dirty="0"/>
              <a:t> Gallery Rotterdam </a:t>
            </a:r>
          </a:p>
          <a:p>
            <a:pPr>
              <a:lnSpc>
                <a:spcPct val="120000"/>
              </a:lnSpc>
            </a:pPr>
            <a:endParaRPr lang="en-NL" sz="900" dirty="0"/>
          </a:p>
          <a:p>
            <a:pPr>
              <a:lnSpc>
                <a:spcPct val="120000"/>
              </a:lnSpc>
            </a:pPr>
            <a:endParaRPr lang="en-NL" sz="900" dirty="0"/>
          </a:p>
          <a:p>
            <a:pPr>
              <a:lnSpc>
                <a:spcPct val="120000"/>
              </a:lnSpc>
            </a:pPr>
            <a:endParaRPr lang="en-NL" sz="900" dirty="0"/>
          </a:p>
          <a:p>
            <a:pPr>
              <a:lnSpc>
                <a:spcPct val="120000"/>
              </a:lnSpc>
            </a:pPr>
            <a:br>
              <a:rPr lang="en-US" sz="900" b="1" dirty="0"/>
            </a:br>
            <a:r>
              <a:rPr lang="en-US" sz="900" b="1" dirty="0"/>
              <a:t> </a:t>
            </a:r>
            <a:endParaRPr lang="en-NL" sz="900" dirty="0"/>
          </a:p>
        </p:txBody>
      </p:sp>
    </p:spTree>
    <p:extLst>
      <p:ext uri="{BB962C8B-B14F-4D97-AF65-F5344CB8AC3E}">
        <p14:creationId xmlns:p14="http://schemas.microsoft.com/office/powerpoint/2010/main" val="3075502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51479E-DE9C-C6D3-C52A-470C768A9BB3}"/>
              </a:ext>
            </a:extLst>
          </p:cNvPr>
          <p:cNvSpPr txBox="1"/>
          <p:nvPr/>
        </p:nvSpPr>
        <p:spPr>
          <a:xfrm>
            <a:off x="443430" y="267285"/>
            <a:ext cx="3481496" cy="6424516"/>
          </a:xfrm>
          <a:prstGeom prst="rect">
            <a:avLst/>
          </a:prstGeom>
          <a:noFill/>
        </p:spPr>
        <p:txBody>
          <a:bodyPr wrap="square">
            <a:spAutoFit/>
          </a:bodyPr>
          <a:lstStyle/>
          <a:p>
            <a:pPr>
              <a:lnSpc>
                <a:spcPct val="120000"/>
              </a:lnSpc>
            </a:pPr>
            <a:r>
              <a:rPr lang="en-US" sz="1050" b="1" dirty="0"/>
              <a:t>Curriculum vitae </a:t>
            </a:r>
            <a:r>
              <a:rPr lang="en-US" sz="900" b="1" dirty="0"/>
              <a:t>B</a:t>
            </a:r>
            <a:r>
              <a:rPr lang="nl-NL" sz="900" b="1" dirty="0" err="1"/>
              <a:t>oris</a:t>
            </a:r>
            <a:r>
              <a:rPr lang="nl-NL" sz="900" b="1" dirty="0"/>
              <a:t> van Berkum </a:t>
            </a:r>
          </a:p>
          <a:p>
            <a:pPr>
              <a:lnSpc>
                <a:spcPct val="120000"/>
              </a:lnSpc>
            </a:pPr>
            <a:endParaRPr lang="nl-NL" sz="900" b="1" dirty="0"/>
          </a:p>
          <a:p>
            <a:pPr>
              <a:lnSpc>
                <a:spcPct val="120000"/>
              </a:lnSpc>
            </a:pPr>
            <a:r>
              <a:rPr lang="en-US" sz="900" b="1" dirty="0"/>
              <a:t>Performances</a:t>
            </a:r>
          </a:p>
          <a:p>
            <a:pPr>
              <a:lnSpc>
                <a:spcPct val="120000"/>
              </a:lnSpc>
            </a:pPr>
            <a:r>
              <a:rPr lang="en-US" sz="900" dirty="0"/>
              <a:t>2023 October </a:t>
            </a:r>
            <a:r>
              <a:rPr lang="en-US" sz="900" b="1" dirty="0"/>
              <a:t>Winti Bal Masqué 2 </a:t>
            </a:r>
            <a:r>
              <a:rPr lang="en-US" sz="900" dirty="0"/>
              <a:t>Theater Rotterdam </a:t>
            </a:r>
          </a:p>
          <a:p>
            <a:pPr>
              <a:lnSpc>
                <a:spcPct val="120000"/>
              </a:lnSpc>
            </a:pPr>
            <a:r>
              <a:rPr lang="en-GB" sz="900" dirty="0"/>
              <a:t>2022</a:t>
            </a:r>
            <a:r>
              <a:rPr lang="en-GB" sz="900" b="1" dirty="0"/>
              <a:t> inauguration Kabra blauw lidded pot </a:t>
            </a:r>
            <a:r>
              <a:rPr lang="en-GB" sz="900" dirty="0"/>
              <a:t>depot </a:t>
            </a:r>
            <a:r>
              <a:rPr lang="en-GB" sz="900" dirty="0" err="1"/>
              <a:t>Boijmans</a:t>
            </a:r>
            <a:r>
              <a:rPr lang="en-GB" sz="900" dirty="0"/>
              <a:t> van </a:t>
            </a:r>
            <a:r>
              <a:rPr lang="en-GB" sz="900" dirty="0" err="1"/>
              <a:t>Beuningen</a:t>
            </a:r>
            <a:endParaRPr lang="en-NL" sz="900" b="1" dirty="0"/>
          </a:p>
          <a:p>
            <a:pPr>
              <a:lnSpc>
                <a:spcPct val="120000"/>
              </a:lnSpc>
            </a:pPr>
            <a:r>
              <a:rPr lang="en-US" sz="900" dirty="0"/>
              <a:t>2019 - present </a:t>
            </a:r>
            <a:r>
              <a:rPr lang="en-US" sz="900" b="1" dirty="0" err="1"/>
              <a:t>Memri</a:t>
            </a:r>
            <a:r>
              <a:rPr lang="en-US" sz="900" b="1" dirty="0"/>
              <a:t> Waka </a:t>
            </a:r>
            <a:r>
              <a:rPr lang="en-US" sz="900" dirty="0"/>
              <a:t>Amsterdam, </a:t>
            </a:r>
          </a:p>
          <a:p>
            <a:pPr>
              <a:lnSpc>
                <a:spcPct val="120000"/>
              </a:lnSpc>
            </a:pPr>
            <a:r>
              <a:rPr lang="en-US" sz="900" dirty="0"/>
              <a:t>performance Kabra mask initiative of the Amsterdam Museum </a:t>
            </a:r>
            <a:endParaRPr lang="en-NL" sz="900" dirty="0"/>
          </a:p>
          <a:p>
            <a:pPr>
              <a:lnSpc>
                <a:spcPct val="120000"/>
              </a:lnSpc>
            </a:pPr>
            <a:r>
              <a:rPr lang="en-US" sz="900" dirty="0"/>
              <a:t>2013- present </a:t>
            </a:r>
            <a:r>
              <a:rPr lang="en-US" sz="900" b="1" i="1" dirty="0"/>
              <a:t>Kabra ancestor dance-mask </a:t>
            </a:r>
            <a:r>
              <a:rPr lang="en-US" sz="900" b="1" dirty="0"/>
              <a:t> </a:t>
            </a:r>
            <a:r>
              <a:rPr lang="en-US" sz="900" dirty="0"/>
              <a:t>Libation, </a:t>
            </a:r>
          </a:p>
          <a:p>
            <a:pPr>
              <a:lnSpc>
                <a:spcPct val="120000"/>
              </a:lnSpc>
            </a:pPr>
            <a:r>
              <a:rPr lang="en-US" sz="900" dirty="0"/>
              <a:t>National Commemoration of  Slavery, </a:t>
            </a:r>
            <a:r>
              <a:rPr lang="en-US" sz="900" dirty="0" err="1"/>
              <a:t>Oosterpark</a:t>
            </a:r>
            <a:r>
              <a:rPr lang="en-US" sz="900" dirty="0"/>
              <a:t> Amsterdam.</a:t>
            </a:r>
            <a:endParaRPr lang="en-NL" sz="900" dirty="0"/>
          </a:p>
          <a:p>
            <a:pPr>
              <a:lnSpc>
                <a:spcPct val="120000"/>
              </a:lnSpc>
            </a:pPr>
            <a:r>
              <a:rPr lang="en-US" sz="900" dirty="0"/>
              <a:t>2013- present </a:t>
            </a:r>
            <a:r>
              <a:rPr lang="en-US" sz="900" b="1" i="1" dirty="0"/>
              <a:t>performance Kabra mask  </a:t>
            </a:r>
            <a:r>
              <a:rPr lang="en-US" sz="900" dirty="0"/>
              <a:t>Kabra </a:t>
            </a:r>
            <a:r>
              <a:rPr lang="en-US" sz="900" dirty="0" err="1"/>
              <a:t>Neti</a:t>
            </a:r>
            <a:r>
              <a:rPr lang="en-US" sz="900" dirty="0"/>
              <a:t>,</a:t>
            </a:r>
          </a:p>
          <a:p>
            <a:pPr>
              <a:lnSpc>
                <a:spcPct val="120000"/>
              </a:lnSpc>
            </a:pPr>
            <a:r>
              <a:rPr lang="en-US" sz="900" dirty="0"/>
              <a:t>winti ancestor ritual </a:t>
            </a:r>
            <a:r>
              <a:rPr lang="en-US" sz="900" dirty="0" err="1"/>
              <a:t>Muiderkerk</a:t>
            </a:r>
            <a:r>
              <a:rPr lang="en-US" sz="900" dirty="0"/>
              <a:t> Amsterdam </a:t>
            </a:r>
          </a:p>
          <a:p>
            <a:pPr>
              <a:lnSpc>
                <a:spcPct val="120000"/>
              </a:lnSpc>
            </a:pPr>
            <a:r>
              <a:rPr lang="en-US" sz="900" dirty="0"/>
              <a:t>2013-2017 </a:t>
            </a:r>
            <a:r>
              <a:rPr lang="en-US" sz="900" b="1" i="1" dirty="0"/>
              <a:t>mask-dance</a:t>
            </a:r>
            <a:r>
              <a:rPr lang="en-US" sz="900" b="1" dirty="0"/>
              <a:t>  </a:t>
            </a:r>
            <a:r>
              <a:rPr lang="en-US" sz="900" dirty="0" err="1"/>
              <a:t>Keti</a:t>
            </a:r>
            <a:r>
              <a:rPr lang="en-US" sz="900" dirty="0"/>
              <a:t> </a:t>
            </a:r>
            <a:r>
              <a:rPr lang="en-US" sz="900" dirty="0" err="1"/>
              <a:t>Koti</a:t>
            </a:r>
            <a:r>
              <a:rPr lang="en-US" sz="900" dirty="0"/>
              <a:t> celebration Afrika Museum </a:t>
            </a:r>
          </a:p>
          <a:p>
            <a:pPr>
              <a:lnSpc>
                <a:spcPct val="120000"/>
              </a:lnSpc>
            </a:pPr>
            <a:r>
              <a:rPr lang="en-US" sz="900" dirty="0"/>
              <a:t>2015-2016 </a:t>
            </a:r>
            <a:r>
              <a:rPr lang="en-US" sz="900" b="1" i="1" dirty="0"/>
              <a:t>Kabra mask</a:t>
            </a:r>
            <a:r>
              <a:rPr lang="en-US" sz="900" b="1" dirty="0"/>
              <a:t> </a:t>
            </a:r>
            <a:r>
              <a:rPr lang="en-US" sz="900" dirty="0"/>
              <a:t>40 performances </a:t>
            </a:r>
          </a:p>
          <a:p>
            <a:pPr>
              <a:lnSpc>
                <a:spcPct val="120000"/>
              </a:lnSpc>
            </a:pPr>
            <a:r>
              <a:rPr lang="en-US" sz="900" dirty="0" err="1"/>
              <a:t>Wijksafari</a:t>
            </a:r>
            <a:r>
              <a:rPr lang="en-US" sz="900" dirty="0"/>
              <a:t> </a:t>
            </a:r>
            <a:r>
              <a:rPr lang="en-US" sz="900" dirty="0" err="1"/>
              <a:t>Bijlmer</a:t>
            </a:r>
            <a:r>
              <a:rPr lang="en-US" sz="900" dirty="0"/>
              <a:t> </a:t>
            </a:r>
            <a:r>
              <a:rPr lang="en-US" sz="900" dirty="0" err="1"/>
              <a:t>Adelheid</a:t>
            </a:r>
            <a:r>
              <a:rPr lang="en-US" sz="900" dirty="0"/>
              <a:t> </a:t>
            </a:r>
            <a:r>
              <a:rPr lang="en-US" sz="900" dirty="0" err="1"/>
              <a:t>Roosen</a:t>
            </a:r>
            <a:r>
              <a:rPr lang="en-US" sz="900" dirty="0"/>
              <a:t> Amsterdam, </a:t>
            </a:r>
            <a:endParaRPr lang="en-NL" sz="900" dirty="0"/>
          </a:p>
          <a:p>
            <a:pPr>
              <a:lnSpc>
                <a:spcPct val="120000"/>
              </a:lnSpc>
            </a:pPr>
            <a:r>
              <a:rPr lang="en-US" sz="900" dirty="0"/>
              <a:t>2015 </a:t>
            </a:r>
            <a:r>
              <a:rPr lang="en-US" sz="900" b="1" i="1" dirty="0"/>
              <a:t>Afrofuturism</a:t>
            </a:r>
            <a:r>
              <a:rPr lang="en-US" sz="900" b="1" dirty="0"/>
              <a:t> Now </a:t>
            </a:r>
            <a:r>
              <a:rPr lang="en-US" sz="900" dirty="0"/>
              <a:t>– Worm Rotterdam NL</a:t>
            </a:r>
            <a:endParaRPr lang="en-NL" sz="900" dirty="0"/>
          </a:p>
          <a:p>
            <a:pPr>
              <a:lnSpc>
                <a:spcPct val="120000"/>
              </a:lnSpc>
            </a:pPr>
            <a:r>
              <a:rPr lang="en-US" sz="900" dirty="0"/>
              <a:t>2014 </a:t>
            </a:r>
            <a:r>
              <a:rPr lang="en-US" sz="900" b="1" i="1" dirty="0"/>
              <a:t>Papa winti mask-dance</a:t>
            </a:r>
            <a:r>
              <a:rPr lang="en-US" sz="900" b="1" dirty="0"/>
              <a:t> </a:t>
            </a:r>
          </a:p>
          <a:p>
            <a:pPr>
              <a:lnSpc>
                <a:spcPct val="120000"/>
              </a:lnSpc>
            </a:pPr>
            <a:r>
              <a:rPr lang="en-US" sz="900" dirty="0"/>
              <a:t>Witte de With art-festival Rotterdam </a:t>
            </a:r>
            <a:endParaRPr lang="en-NL" sz="900" dirty="0"/>
          </a:p>
          <a:p>
            <a:pPr>
              <a:lnSpc>
                <a:spcPct val="120000"/>
              </a:lnSpc>
            </a:pPr>
            <a:r>
              <a:rPr lang="en-US" sz="900" dirty="0"/>
              <a:t>2014 </a:t>
            </a:r>
            <a:r>
              <a:rPr lang="en-US" sz="900" b="1" i="1" dirty="0"/>
              <a:t>Kabra mask-dance</a:t>
            </a:r>
            <a:r>
              <a:rPr lang="en-US" sz="900" b="1" dirty="0"/>
              <a:t> </a:t>
            </a:r>
            <a:r>
              <a:rPr lang="en-US" sz="900" dirty="0"/>
              <a:t>at Kabra </a:t>
            </a:r>
            <a:r>
              <a:rPr lang="en-US" sz="900" dirty="0" err="1"/>
              <a:t>Neti</a:t>
            </a:r>
            <a:endParaRPr lang="en-US" sz="900" dirty="0"/>
          </a:p>
          <a:p>
            <a:pPr>
              <a:lnSpc>
                <a:spcPct val="120000"/>
              </a:lnSpc>
            </a:pPr>
            <a:r>
              <a:rPr lang="en-US" sz="900" dirty="0"/>
              <a:t>winti ancestor ritual, </a:t>
            </a:r>
            <a:r>
              <a:rPr lang="en-US" sz="900" dirty="0" err="1"/>
              <a:t>Sunclub</a:t>
            </a:r>
            <a:r>
              <a:rPr lang="en-US" sz="900" dirty="0"/>
              <a:t> Rotterdam</a:t>
            </a:r>
            <a:endParaRPr lang="en-NL" sz="900" dirty="0"/>
          </a:p>
          <a:p>
            <a:pPr>
              <a:lnSpc>
                <a:spcPct val="120000"/>
              </a:lnSpc>
            </a:pPr>
            <a:r>
              <a:rPr lang="en-US" sz="900" dirty="0"/>
              <a:t>2014 </a:t>
            </a:r>
            <a:r>
              <a:rPr lang="en-US" sz="900" b="1" dirty="0"/>
              <a:t>mask-dance</a:t>
            </a:r>
            <a:r>
              <a:rPr lang="en-US" sz="900" dirty="0"/>
              <a:t> Motel </a:t>
            </a:r>
            <a:r>
              <a:rPr lang="en-US" sz="900" dirty="0" err="1"/>
              <a:t>Mozaique</a:t>
            </a:r>
            <a:r>
              <a:rPr lang="en-US" sz="900" dirty="0"/>
              <a:t> </a:t>
            </a:r>
            <a:r>
              <a:rPr lang="en-US" sz="900" dirty="0" err="1"/>
              <a:t>Rotterdamse</a:t>
            </a:r>
            <a:r>
              <a:rPr lang="en-US" sz="900" dirty="0"/>
              <a:t> </a:t>
            </a:r>
            <a:r>
              <a:rPr lang="en-US" sz="900" dirty="0" err="1"/>
              <a:t>Schouwburg</a:t>
            </a:r>
            <a:r>
              <a:rPr lang="en-US" sz="900" dirty="0"/>
              <a:t> </a:t>
            </a:r>
            <a:endParaRPr lang="en-NL" sz="900" dirty="0"/>
          </a:p>
          <a:p>
            <a:pPr>
              <a:lnSpc>
                <a:spcPct val="120000"/>
              </a:lnSpc>
            </a:pPr>
            <a:r>
              <a:rPr lang="en-US" sz="900" dirty="0"/>
              <a:t>2014 </a:t>
            </a:r>
            <a:r>
              <a:rPr lang="en-US" sz="900" b="1" dirty="0"/>
              <a:t>Winti Bal Masqué </a:t>
            </a:r>
            <a:r>
              <a:rPr lang="en-US" sz="900" dirty="0" err="1"/>
              <a:t>Laurenskerk</a:t>
            </a:r>
            <a:r>
              <a:rPr lang="en-US" sz="900" dirty="0"/>
              <a:t> Rotterdam </a:t>
            </a:r>
          </a:p>
          <a:p>
            <a:pPr>
              <a:lnSpc>
                <a:spcPct val="120000"/>
              </a:lnSpc>
            </a:pPr>
            <a:endParaRPr lang="en-US" sz="900" dirty="0"/>
          </a:p>
          <a:p>
            <a:pPr>
              <a:lnSpc>
                <a:spcPct val="120000"/>
              </a:lnSpc>
            </a:pPr>
            <a:r>
              <a:rPr lang="en-US" sz="900" b="1" dirty="0"/>
              <a:t>Grands </a:t>
            </a:r>
          </a:p>
          <a:p>
            <a:pPr>
              <a:lnSpc>
                <a:spcPct val="120000"/>
              </a:lnSpc>
            </a:pPr>
            <a:r>
              <a:rPr lang="en-US" sz="900" dirty="0"/>
              <a:t>2021 </a:t>
            </a:r>
            <a:r>
              <a:rPr lang="en-US" sz="900" dirty="0" err="1"/>
              <a:t>Stimuleringsfonds</a:t>
            </a:r>
            <a:r>
              <a:rPr lang="en-US" sz="900" dirty="0"/>
              <a:t> Project grand </a:t>
            </a:r>
            <a:r>
              <a:rPr lang="en-US" sz="900" dirty="0" err="1"/>
              <a:t>Vormgeving</a:t>
            </a:r>
            <a:endParaRPr lang="en-US" sz="900" dirty="0"/>
          </a:p>
          <a:p>
            <a:pPr>
              <a:lnSpc>
                <a:spcPct val="120000"/>
              </a:lnSpc>
            </a:pPr>
            <a:r>
              <a:rPr lang="en-US" sz="900" dirty="0"/>
              <a:t>2021 </a:t>
            </a:r>
            <a:r>
              <a:rPr lang="en-US" sz="900" dirty="0" err="1"/>
              <a:t>Droom</a:t>
            </a:r>
            <a:r>
              <a:rPr lang="en-US" sz="900" dirty="0"/>
              <a:t> </a:t>
            </a:r>
            <a:r>
              <a:rPr lang="en-US" sz="900" dirty="0" err="1"/>
              <a:t>en</a:t>
            </a:r>
            <a:r>
              <a:rPr lang="en-US" sz="900" dirty="0"/>
              <a:t> </a:t>
            </a:r>
            <a:r>
              <a:rPr lang="en-US" sz="900" dirty="0" err="1"/>
              <a:t>Daad</a:t>
            </a:r>
            <a:r>
              <a:rPr lang="en-US" sz="900" dirty="0"/>
              <a:t>  Project grand Makers </a:t>
            </a:r>
            <a:r>
              <a:rPr lang="en-US" sz="900" dirty="0" err="1"/>
              <a:t>loket</a:t>
            </a:r>
            <a:endParaRPr lang="en-NL" sz="900" dirty="0"/>
          </a:p>
          <a:p>
            <a:pPr>
              <a:lnSpc>
                <a:spcPct val="120000"/>
              </a:lnSpc>
            </a:pPr>
            <a:r>
              <a:rPr lang="en-US" sz="900" dirty="0"/>
              <a:t>2019- 2023 </a:t>
            </a:r>
            <a:r>
              <a:rPr lang="en-US" sz="900" dirty="0" err="1"/>
              <a:t>Mondriaanfonds</a:t>
            </a:r>
            <a:r>
              <a:rPr lang="en-US" sz="900" dirty="0"/>
              <a:t> Stipendium for Established Artists</a:t>
            </a:r>
            <a:endParaRPr lang="en-NL" sz="900" dirty="0"/>
          </a:p>
          <a:p>
            <a:pPr>
              <a:lnSpc>
                <a:spcPct val="120000"/>
              </a:lnSpc>
            </a:pPr>
            <a:r>
              <a:rPr lang="en-US" sz="900" dirty="0"/>
              <a:t>2019 Fonds </a:t>
            </a:r>
            <a:r>
              <a:rPr lang="en-US" sz="900" dirty="0" err="1"/>
              <a:t>Kwadraat</a:t>
            </a:r>
            <a:r>
              <a:rPr lang="en-US" sz="900" dirty="0"/>
              <a:t> </a:t>
            </a:r>
            <a:r>
              <a:rPr lang="en-NL" sz="900" dirty="0"/>
              <a:t> </a:t>
            </a:r>
          </a:p>
          <a:p>
            <a:pPr>
              <a:lnSpc>
                <a:spcPct val="120000"/>
              </a:lnSpc>
            </a:pPr>
            <a:r>
              <a:rPr lang="en-US" sz="900" dirty="0"/>
              <a:t>2016 Art of Impact development grand </a:t>
            </a:r>
          </a:p>
          <a:p>
            <a:pPr>
              <a:lnSpc>
                <a:spcPct val="120000"/>
              </a:lnSpc>
            </a:pPr>
            <a:r>
              <a:rPr lang="en-US" sz="900" dirty="0"/>
              <a:t>(Ministry Education Culture &amp; Science)</a:t>
            </a:r>
            <a:endParaRPr lang="en-NL" sz="900" dirty="0"/>
          </a:p>
          <a:p>
            <a:pPr>
              <a:lnSpc>
                <a:spcPct val="120000"/>
              </a:lnSpc>
            </a:pPr>
            <a:r>
              <a:rPr lang="en-US" sz="900" dirty="0"/>
              <a:t>2016 </a:t>
            </a:r>
            <a:r>
              <a:rPr lang="en-US" sz="900" dirty="0" err="1"/>
              <a:t>Mondriaanfonds</a:t>
            </a:r>
            <a:r>
              <a:rPr lang="en-US" sz="900" dirty="0"/>
              <a:t> Project grand</a:t>
            </a:r>
            <a:endParaRPr lang="en-NL" sz="900" dirty="0"/>
          </a:p>
          <a:p>
            <a:pPr>
              <a:lnSpc>
                <a:spcPct val="120000"/>
              </a:lnSpc>
            </a:pPr>
            <a:r>
              <a:rPr lang="en-US" sz="900" dirty="0"/>
              <a:t>2016 CBK Rotterdam Project grand Research and  Development</a:t>
            </a:r>
            <a:endParaRPr lang="en-NL" sz="900" dirty="0"/>
          </a:p>
          <a:p>
            <a:pPr>
              <a:lnSpc>
                <a:spcPct val="120000"/>
              </a:lnSpc>
            </a:pPr>
            <a:r>
              <a:rPr lang="en-US" sz="900" dirty="0"/>
              <a:t>2015 </a:t>
            </a:r>
            <a:r>
              <a:rPr lang="en-US" sz="900" dirty="0" err="1"/>
              <a:t>Mondriaanfonds</a:t>
            </a:r>
            <a:r>
              <a:rPr lang="en-US" sz="900" dirty="0"/>
              <a:t>  Project grand residency Iran Isfahan </a:t>
            </a:r>
            <a:endParaRPr lang="en-NL" sz="900" dirty="0"/>
          </a:p>
          <a:p>
            <a:pPr>
              <a:lnSpc>
                <a:spcPct val="120000"/>
              </a:lnSpc>
            </a:pPr>
            <a:r>
              <a:rPr lang="en-US" sz="900" dirty="0"/>
              <a:t>2014 </a:t>
            </a:r>
            <a:r>
              <a:rPr lang="en-US" sz="900" dirty="0" err="1"/>
              <a:t>Mondriaan</a:t>
            </a:r>
            <a:r>
              <a:rPr lang="en-US" sz="900" dirty="0"/>
              <a:t> fund Project grand </a:t>
            </a:r>
            <a:endParaRPr lang="en-NL" sz="900" dirty="0"/>
          </a:p>
          <a:p>
            <a:pPr>
              <a:lnSpc>
                <a:spcPct val="120000"/>
              </a:lnSpc>
            </a:pPr>
            <a:r>
              <a:rPr lang="en-US" sz="900" dirty="0"/>
              <a:t>2013 Fonds 21  Project grand </a:t>
            </a:r>
          </a:p>
          <a:p>
            <a:pPr>
              <a:lnSpc>
                <a:spcPct val="120000"/>
              </a:lnSpc>
            </a:pPr>
            <a:r>
              <a:rPr lang="en-US" sz="900" dirty="0"/>
              <a:t>2013 CBK Rotterdam development grand</a:t>
            </a:r>
            <a:endParaRPr lang="en-NL" sz="900" dirty="0"/>
          </a:p>
          <a:p>
            <a:pPr>
              <a:lnSpc>
                <a:spcPct val="120000"/>
              </a:lnSpc>
            </a:pPr>
            <a:r>
              <a:rPr lang="en-US" sz="900" dirty="0"/>
              <a:t>2013 </a:t>
            </a:r>
            <a:r>
              <a:rPr lang="en-US" sz="900" dirty="0" err="1"/>
              <a:t>Mondriaanfonds</a:t>
            </a:r>
            <a:r>
              <a:rPr lang="en-US" sz="900" dirty="0"/>
              <a:t> Project grand</a:t>
            </a:r>
          </a:p>
          <a:p>
            <a:pPr>
              <a:lnSpc>
                <a:spcPct val="120000"/>
              </a:lnSpc>
            </a:pPr>
            <a:endParaRPr lang="en-US" sz="900" b="1" dirty="0"/>
          </a:p>
        </p:txBody>
      </p:sp>
      <p:sp>
        <p:nvSpPr>
          <p:cNvPr id="6" name="TextBox 5">
            <a:extLst>
              <a:ext uri="{FF2B5EF4-FFF2-40B4-BE49-F238E27FC236}">
                <a16:creationId xmlns:a16="http://schemas.microsoft.com/office/drawing/2014/main" id="{F39EBABF-BFB5-012B-8DDA-83F0D463F14C}"/>
              </a:ext>
            </a:extLst>
          </p:cNvPr>
          <p:cNvSpPr txBox="1"/>
          <p:nvPr/>
        </p:nvSpPr>
        <p:spPr>
          <a:xfrm>
            <a:off x="7902035" y="552939"/>
            <a:ext cx="4063042" cy="6019405"/>
          </a:xfrm>
          <a:prstGeom prst="rect">
            <a:avLst/>
          </a:prstGeom>
          <a:noFill/>
        </p:spPr>
        <p:txBody>
          <a:bodyPr wrap="square" rtlCol="0">
            <a:spAutoFit/>
          </a:bodyPr>
          <a:lstStyle/>
          <a:p>
            <a:pPr>
              <a:lnSpc>
                <a:spcPct val="130000"/>
              </a:lnSpc>
            </a:pPr>
            <a:endParaRPr lang="en-GB" sz="900" b="1" dirty="0"/>
          </a:p>
          <a:p>
            <a:pPr>
              <a:lnSpc>
                <a:spcPct val="130000"/>
              </a:lnSpc>
            </a:pPr>
            <a:r>
              <a:rPr lang="en-GB" sz="900" b="1" dirty="0"/>
              <a:t>Television</a:t>
            </a:r>
            <a:endParaRPr lang="en-GB" sz="900" dirty="0"/>
          </a:p>
          <a:p>
            <a:pPr>
              <a:lnSpc>
                <a:spcPct val="130000"/>
              </a:lnSpc>
            </a:pPr>
            <a:r>
              <a:rPr lang="en-GB" sz="900" dirty="0"/>
              <a:t>2022 </a:t>
            </a:r>
            <a:r>
              <a:rPr lang="en-GB" sz="900" b="1" dirty="0"/>
              <a:t>Report inauguration Kabra Blauw </a:t>
            </a:r>
            <a:r>
              <a:rPr lang="en-GB" sz="900" b="1" dirty="0" err="1"/>
              <a:t>dekselpot</a:t>
            </a:r>
            <a:r>
              <a:rPr lang="en-GB" sz="900" b="1" dirty="0"/>
              <a:t> </a:t>
            </a:r>
            <a:r>
              <a:rPr lang="en-GB" sz="900" dirty="0"/>
              <a:t>in Depot </a:t>
            </a:r>
            <a:r>
              <a:rPr lang="en-GB" sz="900" dirty="0" err="1"/>
              <a:t>Boijmans</a:t>
            </a:r>
            <a:r>
              <a:rPr lang="en-GB" sz="900" dirty="0"/>
              <a:t> van </a:t>
            </a:r>
            <a:r>
              <a:rPr lang="en-GB" sz="900" dirty="0" err="1"/>
              <a:t>Beuningen</a:t>
            </a:r>
            <a:r>
              <a:rPr lang="en-GB" sz="900" dirty="0"/>
              <a:t> OPEN local tv station </a:t>
            </a:r>
          </a:p>
          <a:p>
            <a:pPr>
              <a:lnSpc>
                <a:spcPct val="130000"/>
              </a:lnSpc>
            </a:pPr>
            <a:r>
              <a:rPr lang="en-GB" sz="900" dirty="0"/>
              <a:t>2019 </a:t>
            </a:r>
            <a:r>
              <a:rPr lang="en-GB" sz="900" b="1" dirty="0" err="1"/>
              <a:t>Iedereen</a:t>
            </a:r>
            <a:r>
              <a:rPr lang="en-GB" sz="900" b="1" dirty="0"/>
              <a:t> </a:t>
            </a:r>
            <a:r>
              <a:rPr lang="en-GB" sz="900" b="1" dirty="0" err="1"/>
              <a:t>Verlicht</a:t>
            </a:r>
            <a:r>
              <a:rPr lang="en-GB" sz="900" b="1" dirty="0"/>
              <a:t>  </a:t>
            </a:r>
            <a:r>
              <a:rPr lang="en-GB" sz="900" dirty="0"/>
              <a:t>NTR</a:t>
            </a:r>
            <a:r>
              <a:rPr lang="en-GB" sz="900" b="1" dirty="0"/>
              <a:t> </a:t>
            </a:r>
            <a:r>
              <a:rPr lang="en-GB" sz="900" dirty="0"/>
              <a:t>program about spirituality in the Netherlands </a:t>
            </a:r>
          </a:p>
          <a:p>
            <a:pPr>
              <a:lnSpc>
                <a:spcPct val="130000"/>
              </a:lnSpc>
            </a:pPr>
            <a:r>
              <a:rPr lang="en-GB" sz="900" dirty="0"/>
              <a:t>2017, 2018, 2019, 2020, 2022  </a:t>
            </a:r>
            <a:r>
              <a:rPr lang="en-GB" sz="900" b="1" dirty="0"/>
              <a:t>NTR Report National commemoration abolishment of Slavery  </a:t>
            </a:r>
            <a:r>
              <a:rPr lang="en-GB" sz="900" dirty="0"/>
              <a:t>(National Dutch broadcast) </a:t>
            </a:r>
          </a:p>
          <a:p>
            <a:pPr>
              <a:lnSpc>
                <a:spcPct val="130000"/>
              </a:lnSpc>
            </a:pPr>
            <a:r>
              <a:rPr lang="en-GB" sz="900" dirty="0"/>
              <a:t>2013 </a:t>
            </a:r>
            <a:r>
              <a:rPr lang="en-GB" sz="900" b="1" dirty="0"/>
              <a:t>NTR Report National commemoration abolishment of Slavery</a:t>
            </a:r>
            <a:r>
              <a:rPr lang="en-GB" sz="900" dirty="0"/>
              <a:t>  (National Dutch broadcast)</a:t>
            </a:r>
          </a:p>
          <a:p>
            <a:pPr>
              <a:lnSpc>
                <a:spcPct val="130000"/>
              </a:lnSpc>
            </a:pPr>
            <a:endParaRPr lang="en-NL" sz="900" dirty="0"/>
          </a:p>
          <a:p>
            <a:pPr>
              <a:lnSpc>
                <a:spcPct val="130000"/>
              </a:lnSpc>
            </a:pPr>
            <a:r>
              <a:rPr lang="en-GB" sz="900" b="1" dirty="0"/>
              <a:t>Documentary </a:t>
            </a:r>
          </a:p>
          <a:p>
            <a:pPr>
              <a:lnSpc>
                <a:spcPct val="130000"/>
              </a:lnSpc>
            </a:pPr>
            <a:r>
              <a:rPr lang="en-GB" sz="900" dirty="0"/>
              <a:t>2023 </a:t>
            </a:r>
            <a:r>
              <a:rPr lang="en-GB" sz="900" b="1" dirty="0"/>
              <a:t>Free space </a:t>
            </a:r>
            <a:r>
              <a:rPr lang="en-GB" sz="900" dirty="0"/>
              <a:t> NTR documentary </a:t>
            </a:r>
            <a:r>
              <a:rPr lang="en-GB" sz="900" dirty="0" err="1"/>
              <a:t>Uur</a:t>
            </a:r>
            <a:r>
              <a:rPr lang="en-GB" sz="900" dirty="0"/>
              <a:t> van de Wolf dir. Karen Junger </a:t>
            </a:r>
          </a:p>
          <a:p>
            <a:pPr>
              <a:lnSpc>
                <a:spcPct val="130000"/>
              </a:lnSpc>
            </a:pPr>
            <a:r>
              <a:rPr lang="en-GB" sz="900" dirty="0"/>
              <a:t>2021 </a:t>
            </a:r>
            <a:r>
              <a:rPr lang="en-GB" sz="900" b="1" dirty="0"/>
              <a:t>Kabra Blauw the making of an object of desire </a:t>
            </a:r>
            <a:r>
              <a:rPr lang="en-GB" sz="900" dirty="0"/>
              <a:t>dir. Marieke van der Lippe</a:t>
            </a:r>
          </a:p>
          <a:p>
            <a:pPr>
              <a:lnSpc>
                <a:spcPct val="130000"/>
              </a:lnSpc>
            </a:pPr>
            <a:r>
              <a:rPr lang="en-GB" sz="900" dirty="0"/>
              <a:t>2021 </a:t>
            </a:r>
            <a:r>
              <a:rPr lang="en-GB" sz="900" b="1" dirty="0"/>
              <a:t>Behind the Kabra Mask</a:t>
            </a:r>
            <a:r>
              <a:rPr lang="en-GB" sz="900" dirty="0"/>
              <a:t>, director Marieke van der Lippe, ABAN foundation </a:t>
            </a:r>
          </a:p>
          <a:p>
            <a:pPr>
              <a:lnSpc>
                <a:spcPct val="130000"/>
              </a:lnSpc>
            </a:pPr>
            <a:r>
              <a:rPr lang="en-GB" sz="900" dirty="0"/>
              <a:t>2018 </a:t>
            </a:r>
            <a:r>
              <a:rPr lang="en-GB" sz="900" b="1" dirty="0" err="1"/>
              <a:t>Drie</a:t>
            </a:r>
            <a:r>
              <a:rPr lang="en-GB" sz="900" b="1" dirty="0"/>
              <a:t> </a:t>
            </a:r>
            <a:r>
              <a:rPr lang="en-GB" sz="900" b="1" dirty="0" err="1"/>
              <a:t>vrouwen</a:t>
            </a:r>
            <a:r>
              <a:rPr lang="en-GB" sz="900" dirty="0"/>
              <a:t>, director Ida Does NTR </a:t>
            </a:r>
          </a:p>
          <a:p>
            <a:pPr>
              <a:lnSpc>
                <a:spcPct val="130000"/>
              </a:lnSpc>
            </a:pPr>
            <a:r>
              <a:rPr lang="en-GB" sz="900" dirty="0"/>
              <a:t>2011 </a:t>
            </a:r>
            <a:r>
              <a:rPr lang="en-GB" sz="900" b="1" dirty="0"/>
              <a:t>Moving Statues </a:t>
            </a:r>
            <a:r>
              <a:rPr lang="en-GB" sz="900" dirty="0" err="1"/>
              <a:t>Arttube</a:t>
            </a:r>
            <a:r>
              <a:rPr lang="en-GB" sz="900" dirty="0"/>
              <a:t> </a:t>
            </a:r>
            <a:r>
              <a:rPr lang="en-GB" sz="900" dirty="0" err="1"/>
              <a:t>Boijmans</a:t>
            </a:r>
            <a:r>
              <a:rPr lang="en-GB" sz="900" dirty="0"/>
              <a:t> TV, video-interview artist Boris van Berkum</a:t>
            </a:r>
          </a:p>
          <a:p>
            <a:pPr>
              <a:lnSpc>
                <a:spcPct val="130000"/>
              </a:lnSpc>
            </a:pPr>
            <a:endParaRPr lang="en-NL" sz="900" dirty="0"/>
          </a:p>
          <a:p>
            <a:pPr>
              <a:lnSpc>
                <a:spcPct val="130000"/>
              </a:lnSpc>
            </a:pPr>
            <a:r>
              <a:rPr lang="en-GB" sz="900" b="1" dirty="0"/>
              <a:t>Art-talks &amp; Lectures</a:t>
            </a:r>
          </a:p>
          <a:p>
            <a:pPr>
              <a:lnSpc>
                <a:spcPct val="130000"/>
              </a:lnSpc>
            </a:pPr>
            <a:r>
              <a:rPr lang="en-GB" sz="900" dirty="0"/>
              <a:t>2022</a:t>
            </a:r>
            <a:r>
              <a:rPr lang="en-GB" sz="900" b="1" dirty="0"/>
              <a:t> public lecture about Kabra blauw </a:t>
            </a:r>
          </a:p>
          <a:p>
            <a:pPr>
              <a:lnSpc>
                <a:spcPct val="130000"/>
              </a:lnSpc>
            </a:pPr>
            <a:r>
              <a:rPr lang="en-GB" sz="900" dirty="0"/>
              <a:t>with Alexandra van </a:t>
            </a:r>
            <a:r>
              <a:rPr lang="en-GB" sz="900" dirty="0" err="1"/>
              <a:t>Dongen</a:t>
            </a:r>
            <a:r>
              <a:rPr lang="en-GB" sz="900" dirty="0"/>
              <a:t> curator </a:t>
            </a:r>
            <a:r>
              <a:rPr lang="en-GB" sz="900" dirty="0" err="1"/>
              <a:t>Boijmans</a:t>
            </a:r>
            <a:r>
              <a:rPr lang="en-GB" sz="900" b="1" dirty="0"/>
              <a:t> </a:t>
            </a:r>
          </a:p>
          <a:p>
            <a:pPr>
              <a:lnSpc>
                <a:spcPct val="130000"/>
              </a:lnSpc>
            </a:pPr>
            <a:r>
              <a:rPr lang="en-GB" sz="900" dirty="0"/>
              <a:t>2022 </a:t>
            </a:r>
            <a:r>
              <a:rPr lang="en-GB" sz="900" b="1" dirty="0"/>
              <a:t>Kabra Blauw and Mama Aisa </a:t>
            </a:r>
            <a:r>
              <a:rPr lang="en-GB" sz="900" dirty="0"/>
              <a:t>lecture, </a:t>
            </a:r>
            <a:r>
              <a:rPr lang="en-GB" sz="900" dirty="0" err="1"/>
              <a:t>couse</a:t>
            </a:r>
            <a:r>
              <a:rPr lang="en-GB" sz="900" dirty="0"/>
              <a:t>: the anthropology of art and material culture. University college Universiteit Utrecht  with </a:t>
            </a:r>
            <a:r>
              <a:rPr lang="en-GB" sz="900" dirty="0" err="1"/>
              <a:t>Dr.</a:t>
            </a:r>
            <a:r>
              <a:rPr lang="en-GB" sz="900" dirty="0"/>
              <a:t> Markus </a:t>
            </a:r>
            <a:r>
              <a:rPr lang="en-GB" sz="900" dirty="0" err="1"/>
              <a:t>Balkenhol</a:t>
            </a:r>
            <a:r>
              <a:rPr lang="en-GB" sz="900" dirty="0"/>
              <a:t> </a:t>
            </a:r>
            <a:r>
              <a:rPr lang="en-GB" sz="900" dirty="0" err="1"/>
              <a:t>Meertensinstituut</a:t>
            </a:r>
            <a:r>
              <a:rPr lang="en-GB" sz="900" dirty="0"/>
              <a:t> &amp; Marleen de Witte </a:t>
            </a:r>
            <a:endParaRPr lang="en-GB" sz="900" b="1" dirty="0"/>
          </a:p>
          <a:p>
            <a:pPr>
              <a:lnSpc>
                <a:spcPct val="130000"/>
              </a:lnSpc>
            </a:pPr>
            <a:r>
              <a:rPr lang="en-GB" sz="900" dirty="0"/>
              <a:t>2021 </a:t>
            </a:r>
            <a:r>
              <a:rPr lang="en-GB" sz="900" b="1" i="1" dirty="0"/>
              <a:t>Crash Course: Media Art &amp; Sculpture </a:t>
            </a:r>
            <a:r>
              <a:rPr lang="en-GB" sz="900" dirty="0"/>
              <a:t>V_2 Rotterdam </a:t>
            </a:r>
          </a:p>
          <a:p>
            <a:pPr>
              <a:lnSpc>
                <a:spcPct val="130000"/>
              </a:lnSpc>
            </a:pPr>
            <a:r>
              <a:rPr lang="en-GB" sz="900" dirty="0"/>
              <a:t>2019 </a:t>
            </a:r>
            <a:r>
              <a:rPr lang="en-GB" sz="900" b="1" i="1" dirty="0"/>
              <a:t>Ode </a:t>
            </a:r>
            <a:r>
              <a:rPr lang="en-GB" sz="900" b="1" i="1" dirty="0" err="1"/>
              <a:t>aan</a:t>
            </a:r>
            <a:r>
              <a:rPr lang="en-GB" sz="900" b="1" i="1" dirty="0"/>
              <a:t> Marten </a:t>
            </a:r>
            <a:r>
              <a:rPr lang="en-GB" sz="900" b="1" i="1" dirty="0" err="1"/>
              <a:t>Toonder</a:t>
            </a:r>
            <a:r>
              <a:rPr lang="en-GB" sz="900" b="1" i="1" dirty="0"/>
              <a:t> </a:t>
            </a:r>
            <a:r>
              <a:rPr lang="en-GB" sz="900" dirty="0"/>
              <a:t>Lecture Rotary Club Rotterdam </a:t>
            </a:r>
          </a:p>
          <a:p>
            <a:pPr>
              <a:lnSpc>
                <a:spcPct val="130000"/>
              </a:lnSpc>
            </a:pPr>
            <a:r>
              <a:rPr lang="en-GB" sz="900" dirty="0"/>
              <a:t>2017 </a:t>
            </a:r>
            <a:r>
              <a:rPr lang="en-GB" sz="900" b="1" i="1" dirty="0"/>
              <a:t>The Making of Mama Aisa</a:t>
            </a:r>
            <a:r>
              <a:rPr lang="en-GB" sz="900" b="1" dirty="0"/>
              <a:t> </a:t>
            </a:r>
            <a:r>
              <a:rPr lang="en-GB" sz="900" dirty="0" err="1"/>
              <a:t>Dortyart</a:t>
            </a:r>
            <a:r>
              <a:rPr lang="en-GB" sz="900" dirty="0"/>
              <a:t> Dordrecht with </a:t>
            </a:r>
            <a:r>
              <a:rPr lang="en-GB" sz="900" dirty="0" err="1"/>
              <a:t>Noraley</a:t>
            </a:r>
            <a:r>
              <a:rPr lang="en-GB" sz="900" dirty="0"/>
              <a:t> Beyer </a:t>
            </a:r>
          </a:p>
          <a:p>
            <a:pPr>
              <a:lnSpc>
                <a:spcPct val="130000"/>
              </a:lnSpc>
            </a:pPr>
            <a:r>
              <a:rPr lang="en-GB" sz="900" dirty="0"/>
              <a:t>2017 </a:t>
            </a:r>
            <a:r>
              <a:rPr lang="en-GB" sz="900" b="1" i="1" dirty="0"/>
              <a:t>Afrika 010 </a:t>
            </a:r>
            <a:r>
              <a:rPr lang="en-GB" sz="900" dirty="0"/>
              <a:t>curator Paul Faber Afrika 010 </a:t>
            </a:r>
            <a:r>
              <a:rPr lang="en-GB" sz="900" dirty="0" err="1"/>
              <a:t>Wereld</a:t>
            </a:r>
            <a:r>
              <a:rPr lang="en-GB" sz="900" dirty="0"/>
              <a:t> Museum Rotterdam </a:t>
            </a:r>
          </a:p>
          <a:p>
            <a:pPr>
              <a:lnSpc>
                <a:spcPct val="130000"/>
              </a:lnSpc>
            </a:pPr>
            <a:r>
              <a:rPr lang="en-GB" sz="900" dirty="0"/>
              <a:t>2017 </a:t>
            </a:r>
            <a:r>
              <a:rPr lang="en-GB" sz="900" b="1" i="1" dirty="0"/>
              <a:t>Artist practice </a:t>
            </a:r>
            <a:r>
              <a:rPr lang="en-GB" sz="900" dirty="0" err="1"/>
              <a:t>BKAdemie</a:t>
            </a:r>
            <a:r>
              <a:rPr lang="en-GB" sz="900" dirty="0"/>
              <a:t> Rotterdam </a:t>
            </a:r>
          </a:p>
          <a:p>
            <a:pPr>
              <a:lnSpc>
                <a:spcPct val="130000"/>
              </a:lnSpc>
            </a:pPr>
            <a:r>
              <a:rPr lang="en-GB" sz="900" dirty="0"/>
              <a:t>2016 </a:t>
            </a:r>
            <a:r>
              <a:rPr lang="en-GB" sz="900" b="1" i="1" dirty="0"/>
              <a:t>workshop </a:t>
            </a:r>
            <a:r>
              <a:rPr lang="en-GB" sz="900" dirty="0" err="1"/>
              <a:t>WdKA</a:t>
            </a:r>
            <a:r>
              <a:rPr lang="en-GB" sz="900" dirty="0"/>
              <a:t> art academy Rotterdam  </a:t>
            </a:r>
          </a:p>
          <a:p>
            <a:pPr>
              <a:lnSpc>
                <a:spcPct val="130000"/>
              </a:lnSpc>
            </a:pPr>
            <a:r>
              <a:rPr lang="en-GB" sz="900" dirty="0"/>
              <a:t>2015 </a:t>
            </a:r>
            <a:r>
              <a:rPr lang="en-GB" sz="900" b="1" dirty="0"/>
              <a:t>Pecha Kucha </a:t>
            </a:r>
            <a:r>
              <a:rPr lang="en-GB" sz="900" dirty="0"/>
              <a:t>Arminius Rotterdam </a:t>
            </a:r>
          </a:p>
          <a:p>
            <a:pPr>
              <a:lnSpc>
                <a:spcPct val="130000"/>
              </a:lnSpc>
            </a:pPr>
            <a:r>
              <a:rPr lang="en-GB" sz="900" dirty="0"/>
              <a:t>2014 </a:t>
            </a:r>
            <a:r>
              <a:rPr lang="en-GB" sz="900" b="1" dirty="0"/>
              <a:t>about the Kabra mask </a:t>
            </a:r>
            <a:r>
              <a:rPr lang="en-GB" sz="900" dirty="0"/>
              <a:t>Amsterdam Museum Amsterdam </a:t>
            </a:r>
          </a:p>
          <a:p>
            <a:pPr>
              <a:lnSpc>
                <a:spcPct val="130000"/>
              </a:lnSpc>
            </a:pPr>
            <a:endParaRPr lang="en-US" sz="900" dirty="0"/>
          </a:p>
        </p:txBody>
      </p:sp>
      <p:sp>
        <p:nvSpPr>
          <p:cNvPr id="7" name="TextBox 6">
            <a:extLst>
              <a:ext uri="{FF2B5EF4-FFF2-40B4-BE49-F238E27FC236}">
                <a16:creationId xmlns:a16="http://schemas.microsoft.com/office/drawing/2014/main" id="{8D1A50D8-8CB2-4798-3B31-27B8B118C28E}"/>
              </a:ext>
            </a:extLst>
          </p:cNvPr>
          <p:cNvSpPr txBox="1"/>
          <p:nvPr/>
        </p:nvSpPr>
        <p:spPr>
          <a:xfrm>
            <a:off x="3924926" y="267285"/>
            <a:ext cx="3687418" cy="6590715"/>
          </a:xfrm>
          <a:prstGeom prst="rect">
            <a:avLst/>
          </a:prstGeom>
          <a:noFill/>
        </p:spPr>
        <p:txBody>
          <a:bodyPr wrap="square" rtlCol="0">
            <a:spAutoFit/>
          </a:bodyPr>
          <a:lstStyle/>
          <a:p>
            <a:pPr>
              <a:lnSpc>
                <a:spcPct val="120000"/>
              </a:lnSpc>
            </a:pPr>
            <a:endParaRPr lang="en-GB" sz="900" b="1" dirty="0"/>
          </a:p>
          <a:p>
            <a:pPr>
              <a:lnSpc>
                <a:spcPct val="120000"/>
              </a:lnSpc>
            </a:pPr>
            <a:endParaRPr lang="en-GB" sz="900" b="1" dirty="0"/>
          </a:p>
          <a:p>
            <a:pPr>
              <a:lnSpc>
                <a:spcPct val="140000"/>
              </a:lnSpc>
            </a:pPr>
            <a:r>
              <a:rPr lang="en-GB" sz="900" b="1" dirty="0"/>
              <a:t>Catalogues and publications </a:t>
            </a:r>
          </a:p>
          <a:p>
            <a:pPr>
              <a:lnSpc>
                <a:spcPct val="140000"/>
              </a:lnSpc>
            </a:pPr>
            <a:r>
              <a:rPr lang="en-GB" sz="900" dirty="0"/>
              <a:t>2022 </a:t>
            </a:r>
            <a:r>
              <a:rPr lang="en-GB" sz="900" b="1" dirty="0" err="1"/>
              <a:t>Happinez</a:t>
            </a:r>
            <a:r>
              <a:rPr lang="en-GB" sz="900" b="1" dirty="0"/>
              <a:t> </a:t>
            </a:r>
            <a:r>
              <a:rPr lang="en-GB" sz="900" dirty="0"/>
              <a:t>8 pages about winti &amp; the </a:t>
            </a:r>
            <a:r>
              <a:rPr lang="en-GB" sz="900" dirty="0" err="1"/>
              <a:t>aban</a:t>
            </a:r>
            <a:r>
              <a:rPr lang="en-GB" sz="900" dirty="0"/>
              <a:t> winti art collection </a:t>
            </a:r>
          </a:p>
          <a:p>
            <a:pPr>
              <a:lnSpc>
                <a:spcPct val="140000"/>
              </a:lnSpc>
            </a:pPr>
            <a:r>
              <a:rPr lang="en-GB" sz="900" dirty="0"/>
              <a:t>2021 </a:t>
            </a:r>
            <a:r>
              <a:rPr lang="en-GB" sz="900" b="1" dirty="0"/>
              <a:t>De (</a:t>
            </a:r>
            <a:r>
              <a:rPr lang="en-GB" sz="900" b="1" dirty="0" err="1"/>
              <a:t>weder</a:t>
            </a:r>
            <a:r>
              <a:rPr lang="en-GB" sz="900" b="1" dirty="0"/>
              <a:t>-) </a:t>
            </a:r>
            <a:r>
              <a:rPr lang="en-GB" sz="900" b="1" dirty="0" err="1"/>
              <a:t>geboorte</a:t>
            </a:r>
            <a:r>
              <a:rPr lang="en-GB" sz="900" b="1" dirty="0"/>
              <a:t> van Mama Aisa </a:t>
            </a:r>
          </a:p>
          <a:p>
            <a:pPr>
              <a:lnSpc>
                <a:spcPct val="140000"/>
              </a:lnSpc>
            </a:pPr>
            <a:r>
              <a:rPr lang="en-GB" sz="900" dirty="0"/>
              <a:t>essay author Bart Krieger, Freelance curator </a:t>
            </a:r>
          </a:p>
          <a:p>
            <a:pPr>
              <a:lnSpc>
                <a:spcPct val="140000"/>
              </a:lnSpc>
            </a:pPr>
            <a:r>
              <a:rPr lang="en-GB" sz="900" dirty="0"/>
              <a:t>2021 </a:t>
            </a:r>
            <a:r>
              <a:rPr lang="en-GB" sz="900" b="1" dirty="0" err="1"/>
              <a:t>Metamorfosen</a:t>
            </a:r>
            <a:r>
              <a:rPr lang="en-GB" sz="900" b="1" dirty="0"/>
              <a:t> </a:t>
            </a:r>
            <a:r>
              <a:rPr lang="en-GB" sz="900" dirty="0"/>
              <a:t>essay author Alexandra van </a:t>
            </a:r>
            <a:r>
              <a:rPr lang="en-GB" sz="900" dirty="0" err="1"/>
              <a:t>Dongen</a:t>
            </a:r>
            <a:r>
              <a:rPr lang="en-GB" sz="900" dirty="0"/>
              <a:t>, conservator Preindustrial design Museum </a:t>
            </a:r>
            <a:r>
              <a:rPr lang="en-GB" sz="900" dirty="0" err="1"/>
              <a:t>Boijmans</a:t>
            </a:r>
            <a:r>
              <a:rPr lang="en-GB" sz="900" dirty="0"/>
              <a:t> Van </a:t>
            </a:r>
            <a:r>
              <a:rPr lang="en-GB" sz="900" dirty="0" err="1"/>
              <a:t>Beuningen</a:t>
            </a:r>
            <a:r>
              <a:rPr lang="en-GB" sz="900" dirty="0"/>
              <a:t> Rotterdam </a:t>
            </a:r>
          </a:p>
          <a:p>
            <a:pPr>
              <a:lnSpc>
                <a:spcPct val="140000"/>
              </a:lnSpc>
            </a:pPr>
            <a:r>
              <a:rPr lang="en-GB" sz="900" dirty="0"/>
              <a:t>2021 </a:t>
            </a:r>
            <a:r>
              <a:rPr lang="en-GB" sz="900" b="1" dirty="0"/>
              <a:t>Healing power </a:t>
            </a:r>
            <a:r>
              <a:rPr lang="en-GB" sz="900" dirty="0"/>
              <a:t>exhibition catalogue Museum van </a:t>
            </a:r>
            <a:r>
              <a:rPr lang="en-GB" sz="900" dirty="0" err="1"/>
              <a:t>Wereldculturen</a:t>
            </a:r>
            <a:r>
              <a:rPr lang="en-GB" sz="900" dirty="0"/>
              <a:t>  author Markus </a:t>
            </a:r>
            <a:r>
              <a:rPr lang="en-GB" sz="900" dirty="0" err="1"/>
              <a:t>Balkenhol</a:t>
            </a:r>
            <a:r>
              <a:rPr lang="en-GB" sz="900" dirty="0"/>
              <a:t>, publisher </a:t>
            </a:r>
            <a:r>
              <a:rPr lang="en-GB" sz="900" dirty="0" err="1"/>
              <a:t>Sidepress</a:t>
            </a:r>
            <a:r>
              <a:rPr lang="en-GB" sz="900" dirty="0"/>
              <a:t> </a:t>
            </a:r>
          </a:p>
          <a:p>
            <a:pPr>
              <a:lnSpc>
                <a:spcPct val="140000"/>
              </a:lnSpc>
            </a:pPr>
            <a:r>
              <a:rPr lang="en-GB" sz="900" dirty="0"/>
              <a:t>2019 </a:t>
            </a:r>
            <a:r>
              <a:rPr lang="en-GB" sz="900" b="1" dirty="0"/>
              <a:t>My Afternoon with an Alien Folk Artist </a:t>
            </a:r>
            <a:r>
              <a:rPr lang="en-GB" sz="900" dirty="0"/>
              <a:t>essay by Darius James</a:t>
            </a:r>
          </a:p>
          <a:p>
            <a:pPr>
              <a:lnSpc>
                <a:spcPct val="140000"/>
              </a:lnSpc>
            </a:pPr>
            <a:r>
              <a:rPr lang="en-GB" sz="900" dirty="0"/>
              <a:t>2017 </a:t>
            </a:r>
            <a:r>
              <a:rPr lang="en-GB" sz="900" b="1" dirty="0"/>
              <a:t>Neo Afro in Afrofuturism</a:t>
            </a:r>
            <a:r>
              <a:rPr lang="en-GB" sz="900" dirty="0"/>
              <a:t>, </a:t>
            </a:r>
          </a:p>
          <a:p>
            <a:pPr>
              <a:lnSpc>
                <a:spcPct val="140000"/>
              </a:lnSpc>
            </a:pPr>
            <a:r>
              <a:rPr lang="en-GB" sz="900" dirty="0"/>
              <a:t>essay by Aminata Cairo  &amp; Jeroen </a:t>
            </a:r>
            <a:r>
              <a:rPr lang="en-GB" sz="900" dirty="0" err="1"/>
              <a:t>Deckers</a:t>
            </a:r>
            <a:r>
              <a:rPr lang="en-GB" sz="900" dirty="0"/>
              <a:t> publisher Punt </a:t>
            </a:r>
            <a:r>
              <a:rPr lang="en-GB" sz="900" dirty="0" err="1"/>
              <a:t>Komma</a:t>
            </a:r>
            <a:endParaRPr lang="en-GB" sz="900" dirty="0"/>
          </a:p>
          <a:p>
            <a:pPr>
              <a:lnSpc>
                <a:spcPct val="140000"/>
              </a:lnSpc>
            </a:pPr>
            <a:r>
              <a:rPr lang="en-GB" sz="900" dirty="0"/>
              <a:t>2016 </a:t>
            </a:r>
            <a:r>
              <a:rPr lang="en-GB" sz="900" b="1" dirty="0" err="1"/>
              <a:t>Afrikaanse</a:t>
            </a:r>
            <a:r>
              <a:rPr lang="en-GB" sz="900" b="1" dirty="0"/>
              <a:t> renaissance </a:t>
            </a:r>
            <a:r>
              <a:rPr lang="en-GB" sz="900" dirty="0"/>
              <a:t>author </a:t>
            </a:r>
            <a:r>
              <a:rPr lang="en-GB" sz="900" dirty="0" err="1"/>
              <a:t>dr.</a:t>
            </a:r>
            <a:r>
              <a:rPr lang="en-GB" sz="900" dirty="0"/>
              <a:t> Paul Faber article </a:t>
            </a:r>
          </a:p>
          <a:p>
            <a:pPr>
              <a:lnSpc>
                <a:spcPct val="140000"/>
              </a:lnSpc>
            </a:pPr>
            <a:r>
              <a:rPr lang="en-GB" sz="900" dirty="0"/>
              <a:t>exhibition-catalogue Arika 010 </a:t>
            </a:r>
            <a:r>
              <a:rPr lang="en-GB" sz="900" dirty="0" err="1"/>
              <a:t>Wereldmuseum</a:t>
            </a:r>
            <a:r>
              <a:rPr lang="en-GB" sz="900" dirty="0"/>
              <a:t> </a:t>
            </a:r>
          </a:p>
          <a:p>
            <a:pPr>
              <a:lnSpc>
                <a:spcPct val="140000"/>
              </a:lnSpc>
            </a:pPr>
            <a:r>
              <a:rPr lang="en-GB" sz="900" dirty="0"/>
              <a:t>2016</a:t>
            </a:r>
            <a:r>
              <a:rPr lang="en-GB" sz="900" b="1" dirty="0"/>
              <a:t> </a:t>
            </a:r>
            <a:r>
              <a:rPr lang="en-GB" sz="900" b="1" dirty="0" err="1"/>
              <a:t>Paleis</a:t>
            </a:r>
            <a:r>
              <a:rPr lang="en-GB" sz="900" b="1" dirty="0"/>
              <a:t> </a:t>
            </a:r>
            <a:r>
              <a:rPr lang="en-GB" sz="900" b="1" dirty="0" err="1"/>
              <a:t>Soestdijk</a:t>
            </a:r>
            <a:r>
              <a:rPr lang="en-GB" sz="900" b="1" dirty="0"/>
              <a:t> door de </a:t>
            </a:r>
            <a:r>
              <a:rPr lang="en-GB" sz="900" b="1" dirty="0" err="1"/>
              <a:t>ogen</a:t>
            </a:r>
            <a:r>
              <a:rPr lang="en-GB" sz="900" b="1" dirty="0"/>
              <a:t> van </a:t>
            </a:r>
            <a:r>
              <a:rPr lang="en-GB" sz="900" b="1" dirty="0" err="1"/>
              <a:t>kunstenaars</a:t>
            </a:r>
            <a:r>
              <a:rPr lang="en-GB" sz="900" b="1" dirty="0"/>
              <a:t> </a:t>
            </a:r>
          </a:p>
          <a:p>
            <a:pPr>
              <a:lnSpc>
                <a:spcPct val="140000"/>
              </a:lnSpc>
            </a:pPr>
            <a:r>
              <a:rPr lang="en-GB" sz="900" dirty="0"/>
              <a:t>review group expo Bal! </a:t>
            </a:r>
            <a:r>
              <a:rPr lang="en-GB" sz="900" dirty="0" err="1"/>
              <a:t>Volkskrant</a:t>
            </a:r>
            <a:r>
              <a:rPr lang="en-GB" sz="900" dirty="0"/>
              <a:t> author Anne v Leeuwen </a:t>
            </a:r>
            <a:endParaRPr lang="en-NL" sz="900" dirty="0"/>
          </a:p>
          <a:p>
            <a:pPr>
              <a:lnSpc>
                <a:spcPct val="140000"/>
              </a:lnSpc>
            </a:pPr>
            <a:r>
              <a:rPr lang="en-GB" sz="900" dirty="0"/>
              <a:t>2015 </a:t>
            </a:r>
            <a:r>
              <a:rPr lang="en-GB" sz="900" b="1" dirty="0"/>
              <a:t>Mask-dancing in contemporary Winti ritual  </a:t>
            </a:r>
            <a:r>
              <a:rPr lang="en-GB" sz="900" dirty="0"/>
              <a:t>Material Religion Journal, author </a:t>
            </a:r>
            <a:r>
              <a:rPr lang="en-GB" sz="900" dirty="0" err="1"/>
              <a:t>dr.</a:t>
            </a:r>
            <a:r>
              <a:rPr lang="en-GB" sz="900" dirty="0"/>
              <a:t> Markus </a:t>
            </a:r>
            <a:r>
              <a:rPr lang="en-GB" sz="900" dirty="0" err="1"/>
              <a:t>Balkenhol</a:t>
            </a:r>
            <a:r>
              <a:rPr lang="en-GB" sz="900" dirty="0"/>
              <a:t> </a:t>
            </a:r>
            <a:r>
              <a:rPr lang="en-GB" sz="900" dirty="0" err="1"/>
              <a:t>Meertens</a:t>
            </a:r>
            <a:r>
              <a:rPr lang="en-GB" sz="900" dirty="0"/>
              <a:t> </a:t>
            </a:r>
            <a:r>
              <a:rPr lang="en-GB" sz="900" dirty="0" err="1"/>
              <a:t>instituut</a:t>
            </a:r>
            <a:endParaRPr lang="en-GB" sz="900" dirty="0"/>
          </a:p>
          <a:p>
            <a:pPr>
              <a:lnSpc>
                <a:spcPct val="140000"/>
              </a:lnSpc>
            </a:pPr>
            <a:r>
              <a:rPr lang="en-GB" sz="900" dirty="0"/>
              <a:t>2015 </a:t>
            </a:r>
            <a:r>
              <a:rPr lang="en-GB" sz="900" b="1" dirty="0"/>
              <a:t>Negotiations around the Kabra mask</a:t>
            </a:r>
            <a:r>
              <a:rPr lang="en-GB" sz="900" dirty="0"/>
              <a:t> Material Religion Journal, author Annemarie de </a:t>
            </a:r>
            <a:r>
              <a:rPr lang="en-GB" sz="900" dirty="0" err="1"/>
              <a:t>Wildt</a:t>
            </a:r>
            <a:r>
              <a:rPr lang="en-GB" sz="900" dirty="0"/>
              <a:t> conservator Amsterdam Museum </a:t>
            </a:r>
          </a:p>
          <a:p>
            <a:pPr>
              <a:lnSpc>
                <a:spcPct val="140000"/>
              </a:lnSpc>
            </a:pPr>
            <a:r>
              <a:rPr lang="en-GB" sz="900" dirty="0"/>
              <a:t>2015 </a:t>
            </a:r>
            <a:r>
              <a:rPr lang="en-GB" sz="900" b="1" dirty="0"/>
              <a:t>Winti Kabra and the Limbo imagination  </a:t>
            </a:r>
            <a:r>
              <a:rPr lang="en-GB" sz="900" dirty="0"/>
              <a:t>Material Religion Journal </a:t>
            </a:r>
          </a:p>
          <a:p>
            <a:pPr>
              <a:lnSpc>
                <a:spcPct val="140000"/>
              </a:lnSpc>
            </a:pPr>
            <a:r>
              <a:rPr lang="en-GB" sz="900" dirty="0"/>
              <a:t> author Wayne Modest  director Museum van </a:t>
            </a:r>
            <a:r>
              <a:rPr lang="en-GB" sz="900" dirty="0" err="1"/>
              <a:t>Wereldculturen</a:t>
            </a:r>
            <a:r>
              <a:rPr lang="en-GB" sz="900" dirty="0"/>
              <a:t>,  professor Faculty of Humanities Vrije Universiteit Amsterdam.</a:t>
            </a:r>
          </a:p>
          <a:p>
            <a:pPr>
              <a:lnSpc>
                <a:spcPct val="140000"/>
              </a:lnSpc>
            </a:pPr>
            <a:r>
              <a:rPr lang="en-GB" sz="900" dirty="0"/>
              <a:t>2015 </a:t>
            </a:r>
            <a:r>
              <a:rPr lang="en-GB" sz="900" b="1" dirty="0"/>
              <a:t>The Dancing Kabra Mask</a:t>
            </a:r>
            <a:r>
              <a:rPr lang="en-GB" sz="900" dirty="0"/>
              <a:t> </a:t>
            </a:r>
            <a:r>
              <a:rPr lang="en-GB" sz="900" dirty="0" err="1"/>
              <a:t>Africanah.org</a:t>
            </a:r>
            <a:r>
              <a:rPr lang="en-GB" sz="900" dirty="0"/>
              <a:t>  author Annemarie the </a:t>
            </a:r>
            <a:r>
              <a:rPr lang="en-GB" sz="900" dirty="0" err="1"/>
              <a:t>Wildt</a:t>
            </a:r>
            <a:r>
              <a:rPr lang="en-GB" sz="900" dirty="0"/>
              <a:t> conservator Amsterdam Museum </a:t>
            </a:r>
          </a:p>
          <a:p>
            <a:pPr>
              <a:lnSpc>
                <a:spcPct val="140000"/>
              </a:lnSpc>
            </a:pPr>
            <a:r>
              <a:rPr lang="en-GB" sz="900" dirty="0"/>
              <a:t>2013 </a:t>
            </a:r>
            <a:r>
              <a:rPr lang="en-GB" sz="900" b="1" dirty="0"/>
              <a:t>Sweet Sixteen 16 years showroom MAMA</a:t>
            </a:r>
            <a:r>
              <a:rPr lang="en-GB" sz="900" dirty="0"/>
              <a:t>, Showroom MAMA </a:t>
            </a:r>
          </a:p>
          <a:p>
            <a:pPr>
              <a:lnSpc>
                <a:spcPct val="140000"/>
              </a:lnSpc>
            </a:pPr>
            <a:r>
              <a:rPr lang="en-GB" sz="900" dirty="0"/>
              <a:t>2012 </a:t>
            </a:r>
            <a:r>
              <a:rPr lang="en-GB" sz="900" b="1" dirty="0"/>
              <a:t>City Collection catalogue</a:t>
            </a:r>
            <a:r>
              <a:rPr lang="en-GB" sz="900" dirty="0"/>
              <a:t>, Museum </a:t>
            </a:r>
            <a:r>
              <a:rPr lang="en-GB" sz="900" dirty="0" err="1"/>
              <a:t>Boijmans</a:t>
            </a:r>
            <a:r>
              <a:rPr lang="en-GB" sz="900" dirty="0"/>
              <a:t> van </a:t>
            </a:r>
            <a:r>
              <a:rPr lang="en-GB" sz="900" dirty="0" err="1"/>
              <a:t>Beuningen</a:t>
            </a:r>
            <a:r>
              <a:rPr lang="en-GB" sz="900" dirty="0"/>
              <a:t> </a:t>
            </a:r>
          </a:p>
          <a:p>
            <a:pPr>
              <a:lnSpc>
                <a:spcPct val="140000"/>
              </a:lnSpc>
            </a:pPr>
            <a:r>
              <a:rPr lang="en-GB" sz="900" dirty="0"/>
              <a:t>2012 </a:t>
            </a:r>
            <a:r>
              <a:rPr lang="en-GB" sz="900" b="1" dirty="0"/>
              <a:t>Top 100 Dutch Artists</a:t>
            </a:r>
            <a:r>
              <a:rPr lang="en-GB" sz="900" dirty="0"/>
              <a:t>, Elsevier magazine </a:t>
            </a:r>
          </a:p>
          <a:p>
            <a:pPr>
              <a:lnSpc>
                <a:spcPct val="140000"/>
              </a:lnSpc>
            </a:pPr>
            <a:r>
              <a:rPr lang="en-GB" sz="900" dirty="0"/>
              <a:t>2011 </a:t>
            </a:r>
            <a:r>
              <a:rPr lang="en-GB" sz="900" b="1" dirty="0"/>
              <a:t>Mega Renaissance </a:t>
            </a:r>
            <a:r>
              <a:rPr lang="en-GB" sz="900" dirty="0"/>
              <a:t>catalogue Museum </a:t>
            </a:r>
            <a:r>
              <a:rPr lang="en-GB" sz="900" dirty="0" err="1"/>
              <a:t>Boijmans</a:t>
            </a:r>
            <a:r>
              <a:rPr lang="en-GB" sz="900" dirty="0"/>
              <a:t> Van </a:t>
            </a:r>
            <a:r>
              <a:rPr lang="en-GB" sz="900" dirty="0" err="1"/>
              <a:t>Beuningen</a:t>
            </a:r>
            <a:r>
              <a:rPr lang="en-GB" sz="900" dirty="0"/>
              <a:t> </a:t>
            </a:r>
          </a:p>
          <a:p>
            <a:pPr>
              <a:lnSpc>
                <a:spcPct val="140000"/>
              </a:lnSpc>
            </a:pPr>
            <a:r>
              <a:rPr lang="en-GB" sz="900" dirty="0"/>
              <a:t>2011 </a:t>
            </a:r>
            <a:r>
              <a:rPr lang="en-GB" sz="900" b="1" dirty="0"/>
              <a:t>Mega Renaissance </a:t>
            </a:r>
            <a:r>
              <a:rPr lang="en-GB" sz="900" dirty="0"/>
              <a:t>Exhibition</a:t>
            </a:r>
            <a:r>
              <a:rPr lang="en-GB" sz="900" b="1" dirty="0"/>
              <a:t> </a:t>
            </a:r>
            <a:r>
              <a:rPr lang="en-GB" sz="900" dirty="0"/>
              <a:t>review Museum </a:t>
            </a:r>
            <a:r>
              <a:rPr lang="en-GB" sz="900" dirty="0" err="1"/>
              <a:t>Boijmans</a:t>
            </a:r>
            <a:r>
              <a:rPr lang="en-GB" sz="900" dirty="0"/>
              <a:t>, </a:t>
            </a:r>
          </a:p>
          <a:p>
            <a:pPr>
              <a:lnSpc>
                <a:spcPct val="140000"/>
              </a:lnSpc>
            </a:pPr>
            <a:r>
              <a:rPr lang="en-GB" sz="900" dirty="0"/>
              <a:t>Ceramics &amp; perception magazine US</a:t>
            </a:r>
          </a:p>
          <a:p>
            <a:pPr>
              <a:lnSpc>
                <a:spcPct val="140000"/>
              </a:lnSpc>
            </a:pPr>
            <a:endParaRPr lang="en-GB" sz="900" b="1" dirty="0"/>
          </a:p>
          <a:p>
            <a:pPr>
              <a:lnSpc>
                <a:spcPct val="120000"/>
              </a:lnSpc>
            </a:pPr>
            <a:endParaRPr lang="en-NL" sz="900" dirty="0"/>
          </a:p>
        </p:txBody>
      </p:sp>
    </p:spTree>
    <p:extLst>
      <p:ext uri="{BB962C8B-B14F-4D97-AF65-F5344CB8AC3E}">
        <p14:creationId xmlns:p14="http://schemas.microsoft.com/office/powerpoint/2010/main" val="3680538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1863</Words>
  <Application>Microsoft Macintosh PowerPoint</Application>
  <PresentationFormat>Widescreen</PresentationFormat>
  <Paragraphs>206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boris van berkum</dc:creator>
  <cp:lastModifiedBy>boris van berkum</cp:lastModifiedBy>
  <cp:revision>1</cp:revision>
  <dcterms:created xsi:type="dcterms:W3CDTF">2023-01-02T12:29:31Z</dcterms:created>
  <dcterms:modified xsi:type="dcterms:W3CDTF">2023-02-06T16:20:42Z</dcterms:modified>
</cp:coreProperties>
</file>